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4" r:id="rId1"/>
  </p:sldMasterIdLst>
  <p:notesMasterIdLst>
    <p:notesMasterId r:id="rId27"/>
  </p:notesMasterIdLst>
  <p:sldIdLst>
    <p:sldId id="256" r:id="rId2"/>
    <p:sldId id="270" r:id="rId3"/>
    <p:sldId id="262" r:id="rId4"/>
    <p:sldId id="263" r:id="rId5"/>
    <p:sldId id="261" r:id="rId6"/>
    <p:sldId id="258" r:id="rId7"/>
    <p:sldId id="264" r:id="rId8"/>
    <p:sldId id="265" r:id="rId9"/>
    <p:sldId id="273" r:id="rId10"/>
    <p:sldId id="259" r:id="rId11"/>
    <p:sldId id="260" r:id="rId12"/>
    <p:sldId id="277" r:id="rId13"/>
    <p:sldId id="268" r:id="rId14"/>
    <p:sldId id="269" r:id="rId15"/>
    <p:sldId id="266" r:id="rId16"/>
    <p:sldId id="278" r:id="rId17"/>
    <p:sldId id="274" r:id="rId18"/>
    <p:sldId id="275" r:id="rId19"/>
    <p:sldId id="279" r:id="rId20"/>
    <p:sldId id="281" r:id="rId21"/>
    <p:sldId id="280" r:id="rId22"/>
    <p:sldId id="272" r:id="rId23"/>
    <p:sldId id="282" r:id="rId24"/>
    <p:sldId id="283" r:id="rId25"/>
    <p:sldId id="284" r:id="rId2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5C0419"/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80" d="100"/>
          <a:sy n="80" d="100"/>
        </p:scale>
        <p:origin x="-1878" y="-77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>
      <p:cViewPr varScale="1">
        <p:scale>
          <a:sx n="67" d="100"/>
          <a:sy n="67" d="100"/>
        </p:scale>
        <p:origin x="-2826" y="-120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notesMaster" Target="notesMasters/notesMaster1.xml"/><Relationship Id="rId30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EE1B105-F33E-4958-8EB3-BEBD5E74BEDC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C42B65B-44BC-4B86-81C5-0EA0173559BB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4105393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42B65B-44BC-4B86-81C5-0EA0173559BB}" type="slidenum">
              <a:rPr lang="en-US" smtClean="0"/>
              <a:t>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9236188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42B65B-44BC-4B86-81C5-0EA0173559BB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714673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22030" y="1371600"/>
            <a:ext cx="8229600" cy="1828800"/>
          </a:xfrm>
        </p:spPr>
        <p:txBody>
          <a:bodyPr vert="horz" lIns="45720" tIns="0" rIns="45720" bIns="0" anchor="b">
            <a:norm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>
              <a:defRPr sz="4800" b="1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AEC5F6-1314-4C6D-9E75-9D9BB3B783DE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B443FC-4344-49E4-AAB8-672B80CA65F7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371600" y="3331698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AEC5F6-1314-4C6D-9E75-9D9BB3B783DE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B443FC-4344-49E4-AAB8-672B80CA65F7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609600"/>
            <a:ext cx="7086600" cy="1828800"/>
          </a:xfrm>
        </p:spPr>
        <p:txBody>
          <a:bodyPr vert="horz" bIns="0" anchor="b">
            <a:no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  <a:contourClr>
                <a:schemeClr val="tx2">
                  <a:shade val="50000"/>
                </a:schemeClr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4800" b="1" cap="none" baseline="0">
                <a:ln w="6350">
                  <a:noFill/>
                </a:ln>
                <a:solidFill>
                  <a:schemeClr val="accent1">
                    <a:tint val="90000"/>
                    <a:satMod val="120000"/>
                  </a:schemeClr>
                </a:solidFill>
                <a:effectLst>
                  <a:outerShdw blurRad="114300" dist="101600" dir="2700000" algn="tl" rotWithShape="0">
                    <a:srgbClr val="000000">
                      <a:alpha val="4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00200" y="2507786"/>
            <a:ext cx="7086600" cy="1509712"/>
          </a:xfrm>
        </p:spPr>
        <p:txBody>
          <a:bodyPr anchor="t"/>
          <a:lstStyle>
            <a:lvl1pPr marL="73152" indent="0" algn="l">
              <a:buNone/>
              <a:defRPr sz="20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AEC5F6-1314-4C6D-9E75-9D9BB3B783DE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7924800" y="6416675"/>
            <a:ext cx="762000" cy="365125"/>
          </a:xfrm>
        </p:spPr>
        <p:txBody>
          <a:bodyPr/>
          <a:lstStyle/>
          <a:p>
            <a:fld id="{FCB443FC-4344-49E4-AAB8-672B80CA65F7}" type="slidenum">
              <a:rPr lang="en-US" smtClean="0"/>
              <a:t>‹#›</a:t>
            </a:fld>
            <a:endParaRPr lang="en-US" dirty="0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AEC5F6-1314-4C6D-9E75-9D9BB3B783DE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B443FC-4344-49E4-AAB8-672B80CA65F7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2"/>
            <a:ext cx="4040188" cy="750887"/>
          </a:xfrm>
        </p:spPr>
        <p:txBody>
          <a:bodyPr anchor="ctr"/>
          <a:lstStyle>
            <a:lvl1pPr marL="0" indent="0">
              <a:buNone/>
              <a:defRPr sz="2400" b="0" cap="all" baseline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535112"/>
            <a:ext cx="4041775" cy="750887"/>
          </a:xfrm>
        </p:spPr>
        <p:txBody>
          <a:bodyPr anchor="ctr"/>
          <a:lstStyle>
            <a:lvl1pPr marL="0" indent="0">
              <a:buNone/>
              <a:defRPr sz="2400" b="0" cap="all" baseline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362200"/>
            <a:ext cx="4040188" cy="37639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362200"/>
            <a:ext cx="4041775" cy="37639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AEC5F6-1314-4C6D-9E75-9D9BB3B783DE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B443FC-4344-49E4-AAB8-672B80CA65F7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AEC5F6-1314-4C6D-9E75-9D9BB3B783DE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B443FC-4344-49E4-AAB8-672B80CA65F7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AEC5F6-1314-4C6D-9E75-9D9BB3B783DE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B443FC-4344-49E4-AAB8-672B80CA65F7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vert="horz" anchor="b">
            <a:normAutofit/>
            <a:sp3d prstMaterial="softEdge"/>
          </a:bodyPr>
          <a:lstStyle>
            <a:lvl1pPr algn="l">
              <a:buNone/>
              <a:defRPr sz="2200" b="0">
                <a:ln w="6350">
                  <a:noFill/>
                </a:ln>
                <a:solidFill>
                  <a:schemeClr val="accent1">
                    <a:tint val="73000"/>
                    <a:satMod val="180000"/>
                  </a:schemeClr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57200" y="1524000"/>
            <a:ext cx="3008313" cy="4602163"/>
          </a:xfrm>
        </p:spPr>
        <p:txBody>
          <a:bodyPr/>
          <a:lstStyle>
            <a:lvl1pPr marL="0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2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AEC5F6-1314-4C6D-9E75-9D9BB3B783DE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B443FC-4344-49E4-AAB8-672B80CA65F7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28800" y="609600"/>
            <a:ext cx="5486400" cy="522288"/>
          </a:xfrm>
        </p:spPr>
        <p:txBody>
          <a:bodyPr lIns="45720" rIns="45720" bIns="0" anchor="b">
            <a:sp3d prstMaterial="softEdge"/>
          </a:bodyPr>
          <a:lstStyle>
            <a:lvl1pPr algn="ctr">
              <a:buNone/>
              <a:defRPr sz="20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828800" y="1831975"/>
            <a:ext cx="5486400" cy="3962400"/>
          </a:xfrm>
          <a:solidFill>
            <a:schemeClr val="bg2"/>
          </a:solidFill>
          <a:ln w="44450" cap="sq" cmpd="sng" algn="ctr">
            <a:solidFill>
              <a:srgbClr val="FFFFFF"/>
            </a:solidFill>
            <a:prstDash val="solid"/>
            <a:miter lim="800000"/>
          </a:ln>
          <a:effectLst>
            <a:outerShdw blurRad="190500" dist="228600" dir="2700000" sy="90000">
              <a:srgbClr val="000000">
                <a:alpha val="25000"/>
              </a:srgbClr>
            </a:outerShdw>
          </a:effectLst>
          <a:scene3d>
            <a:camera prst="orthographicFront">
              <a:rot lat="0" lon="0" rev="0"/>
            </a:camera>
            <a:lightRig rig="balanced" dir="tr">
              <a:rot lat="0" lon="0" rev="2700000"/>
            </a:lightRig>
          </a:scene3d>
          <a:sp3d prstMaterial="matte">
            <a:contourClr>
              <a:schemeClr val="tx2">
                <a:shade val="50000"/>
              </a:schemeClr>
            </a:contourClr>
          </a:sp3d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t"/>
          <a:lstStyle>
            <a:lvl1pPr indent="0">
              <a:buNone/>
              <a:defRPr sz="3200"/>
            </a:lvl1pPr>
          </a:lstStyle>
          <a:p>
            <a:pPr marL="0" algn="l" rtl="0" eaLnBrk="1" latinLnBrk="0" hangingPunct="1"/>
            <a:r>
              <a:rPr kumimoji="0" lang="en-US" dirty="0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  <a:t>Click icon to add picture</a:t>
            </a:r>
            <a:endParaRPr kumimoji="0" lang="en-US" dirty="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828800" y="1166787"/>
            <a:ext cx="5486400" cy="530352"/>
          </a:xfrm>
        </p:spPr>
        <p:txBody>
          <a:bodyPr lIns="45720" tIns="45720" rIns="45720" anchor="t"/>
          <a:lstStyle>
            <a:lvl1pPr marL="0" indent="0" algn="ct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AEC5F6-1314-4C6D-9E75-9D9BB3B783DE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B443FC-4344-49E4-AAB8-672B80CA65F7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AEC5F6-1314-4C6D-9E75-9D9BB3B783DE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B443FC-4344-49E4-AAB8-672B80CA65F7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AEC5F6-1314-4C6D-9E75-9D9BB3B783DE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B443FC-4344-49E4-AAB8-672B80CA65F7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>
                <a:rot lat="0" lon="0" rev="16800000"/>
              </a:lightRig>
            </a:scene3d>
            <a:sp3d prstMaterial="softEdge">
              <a:bevelT w="38100" h="38100"/>
            </a:sp3d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70916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457200" y="6416675"/>
            <a:ext cx="2133600" cy="365125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DDAEC5F6-1314-4C6D-9E75-9D9BB3B783DE}" type="datetimeFigureOut">
              <a:rPr lang="en-US" smtClean="0"/>
              <a:t>1/2/2014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3124200" y="6416675"/>
            <a:ext cx="2895600" cy="365125"/>
          </a:xfrm>
          <a:prstGeom prst="rect">
            <a:avLst/>
          </a:prstGeom>
        </p:spPr>
        <p:txBody>
          <a:bodyPr vert="horz" anchor="b"/>
          <a:lstStyle>
            <a:lvl1pPr algn="ctr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7924800" y="6416675"/>
            <a:ext cx="762000" cy="365125"/>
          </a:xfrm>
          <a:prstGeom prst="rect">
            <a:avLst/>
          </a:prstGeom>
        </p:spPr>
        <p:txBody>
          <a:bodyPr vert="horz" lIns="0" rIns="0" anchor="b"/>
          <a:lstStyle>
            <a:lvl1pPr algn="r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FCB443FC-4344-49E4-AAB8-672B80CA65F7}" type="slidenum">
              <a:rPr lang="en-US" smtClean="0"/>
              <a:t>‹#›</a:t>
            </a:fld>
            <a:endParaRPr lang="en-US" dirty="0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txStyles>
    <p:titleStyle>
      <a:lvl1pPr algn="ctr" rtl="0" eaLnBrk="1" latinLnBrk="0" hangingPunct="1">
        <a:spcBef>
          <a:spcPct val="0"/>
        </a:spcBef>
        <a:buNone/>
        <a:defRPr kumimoji="0" sz="4100" b="1" kern="1200" cap="none" baseline="0">
          <a:ln w="6350">
            <a:noFill/>
          </a:ln>
          <a:gradFill>
            <a:gsLst>
              <a:gs pos="0">
                <a:schemeClr val="accent1">
                  <a:tint val="73000"/>
                  <a:satMod val="145000"/>
                </a:schemeClr>
              </a:gs>
              <a:gs pos="73000">
                <a:schemeClr val="accent1">
                  <a:tint val="73000"/>
                  <a:satMod val="145000"/>
                </a:schemeClr>
              </a:gs>
              <a:gs pos="100000">
                <a:schemeClr val="accent1">
                  <a:tint val="83000"/>
                  <a:satMod val="143000"/>
                </a:schemeClr>
              </a:gs>
            </a:gsLst>
            <a:lin ang="4800000" scaled="1"/>
          </a:gradFill>
          <a:effectLst>
            <a:outerShdw blurRad="114300" dist="101600" dir="2700000" algn="tl" rotWithShape="0">
              <a:srgbClr val="000000">
                <a:alpha val="40000"/>
              </a:srgbClr>
            </a:outerShdw>
          </a:effectLst>
          <a:latin typeface="+mj-lt"/>
          <a:ea typeface="+mj-ea"/>
          <a:cs typeface="+mj-cs"/>
        </a:defRPr>
      </a:lvl1pPr>
    </p:titleStyle>
    <p:bodyStyle>
      <a:lvl1pPr marL="548640" indent="-411480" algn="l" rtl="0" eaLnBrk="1" latinLnBrk="0" hangingPunct="1">
        <a:spcBef>
          <a:spcPct val="20000"/>
        </a:spcBef>
        <a:buClr>
          <a:schemeClr val="tx1">
            <a:shade val="95000"/>
          </a:schemeClr>
        </a:buClr>
        <a:buSzPct val="65000"/>
        <a:buFont typeface="Wingdings 2"/>
        <a:buChar char="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868680" indent="-283464" algn="l" rtl="0" eaLnBrk="1" latinLnBrk="0" hangingPunct="1">
        <a:spcBef>
          <a:spcPct val="20000"/>
        </a:spcBef>
        <a:buClr>
          <a:schemeClr val="tx1"/>
        </a:buClr>
        <a:buSzPct val="80000"/>
        <a:buFont typeface="Wingdings 2"/>
        <a:buChar char="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33856" indent="-228600" algn="l" rtl="0" eaLnBrk="1" latinLnBrk="0" hangingPunct="1">
        <a:spcBef>
          <a:spcPct val="20000"/>
        </a:spcBef>
        <a:buClr>
          <a:schemeClr val="tx1"/>
        </a:buClr>
        <a:buSzPct val="95000"/>
        <a:buFont typeface="Wingdings"/>
        <a:buChar char=""/>
        <a:defRPr kumimoji="0"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353312" indent="-182880" algn="l" rtl="0" eaLnBrk="1" latinLnBrk="0" hangingPunct="1">
        <a:spcBef>
          <a:spcPct val="20000"/>
        </a:spcBef>
        <a:buClr>
          <a:schemeClr val="tx1"/>
        </a:buClr>
        <a:buSzPct val="100000"/>
        <a:buFont typeface="Wingdings 3"/>
        <a:buChar char="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545336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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64792" indent="-182880" algn="l" rtl="0" eaLnBrk="1" latinLnBrk="0" hangingPunct="1">
        <a:spcBef>
          <a:spcPct val="20000"/>
        </a:spcBef>
        <a:buClr>
          <a:schemeClr val="tx1"/>
        </a:buClr>
        <a:buFont typeface="Wingdings 3"/>
        <a:buChar char="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65960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167128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368296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.png"/><Relationship Id="rId4" Type="http://schemas.openxmlformats.org/officeDocument/2006/relationships/image" Target="../media/image4.gif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8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676400"/>
            <a:ext cx="7772400" cy="1470025"/>
          </a:xfrm>
        </p:spPr>
        <p:txBody>
          <a:bodyPr/>
          <a:lstStyle/>
          <a:p>
            <a:r>
              <a:rPr lang="en-US" sz="5400" b="1" dirty="0" smtClean="0">
                <a:solidFill>
                  <a:schemeClr val="tx1"/>
                </a:solidFill>
                <a:latin typeface="Candara" pitchFamily="34" charset="0"/>
              </a:rPr>
              <a:t>Family Support Center</a:t>
            </a:r>
            <a:r>
              <a:rPr lang="en-US" dirty="0" smtClean="0">
                <a:solidFill>
                  <a:schemeClr val="tx1"/>
                </a:solidFill>
                <a:latin typeface="Candara" pitchFamily="34" charset="0"/>
              </a:rPr>
              <a:t/>
            </a:r>
            <a:br>
              <a:rPr lang="en-US" dirty="0" smtClean="0">
                <a:solidFill>
                  <a:schemeClr val="tx1"/>
                </a:solidFill>
                <a:latin typeface="Candara" pitchFamily="34" charset="0"/>
              </a:rPr>
            </a:br>
            <a:r>
              <a:rPr lang="en-US" sz="3600" dirty="0" smtClean="0">
                <a:solidFill>
                  <a:schemeClr val="tx1"/>
                </a:solidFill>
                <a:latin typeface="Candara" pitchFamily="34" charset="0"/>
              </a:rPr>
              <a:t>Chippewa Falls, WI</a:t>
            </a:r>
            <a:endParaRPr lang="en-US" sz="3600" dirty="0">
              <a:solidFill>
                <a:schemeClr val="tx1"/>
              </a:solidFill>
              <a:latin typeface="Candara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25959"/>
            <a:ext cx="6400800" cy="1752600"/>
          </a:xfrm>
        </p:spPr>
        <p:txBody>
          <a:bodyPr>
            <a:normAutofit/>
          </a:bodyPr>
          <a:lstStyle/>
          <a:p>
            <a:r>
              <a:rPr lang="en-US" sz="3600" dirty="0" smtClean="0"/>
              <a:t>Denise Kervin,</a:t>
            </a:r>
          </a:p>
          <a:p>
            <a:r>
              <a:rPr lang="en-US" sz="3600" dirty="0" smtClean="0"/>
              <a:t>Prevention Coordinator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33336929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447800"/>
            <a:ext cx="8229600" cy="1143000"/>
          </a:xfrm>
        </p:spPr>
        <p:txBody>
          <a:bodyPr>
            <a:normAutofit/>
          </a:bodyPr>
          <a:lstStyle/>
          <a:p>
            <a:r>
              <a:rPr lang="en-US" sz="5400" dirty="0" smtClean="0">
                <a:solidFill>
                  <a:schemeClr val="tx1"/>
                </a:solidFill>
                <a:latin typeface="Candara" pitchFamily="34" charset="0"/>
              </a:rPr>
              <a:t>Our Evaluation Journey</a:t>
            </a:r>
            <a:endParaRPr lang="en-US" sz="54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819400"/>
            <a:ext cx="8229600" cy="28956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Background on Our Program </a:t>
            </a:r>
          </a:p>
          <a:p>
            <a:pPr marL="137160" indent="0">
              <a:buNone/>
            </a:pPr>
            <a:endParaRPr lang="en-US" sz="1200" dirty="0" smtClean="0"/>
          </a:p>
          <a:p>
            <a:r>
              <a:rPr lang="en-US" sz="3200" dirty="0" smtClean="0"/>
              <a:t>Evaluation Path</a:t>
            </a:r>
          </a:p>
          <a:p>
            <a:pPr marL="137160" indent="0">
              <a:buNone/>
            </a:pPr>
            <a:endParaRPr lang="en-US" sz="1200" dirty="0" smtClean="0"/>
          </a:p>
          <a:p>
            <a:r>
              <a:rPr lang="en-US" sz="3200" dirty="0" smtClean="0"/>
              <a:t>Some Observations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34362264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685800"/>
            <a:ext cx="8534400" cy="3886200"/>
          </a:xfrm>
        </p:spPr>
        <p:txBody>
          <a:bodyPr>
            <a:normAutofit/>
          </a:bodyPr>
          <a:lstStyle/>
          <a:p>
            <a:r>
              <a:rPr lang="en-US" sz="5400" dirty="0" smtClean="0">
                <a:solidFill>
                  <a:schemeClr val="tx1"/>
                </a:solidFill>
                <a:latin typeface="+mn-lt"/>
              </a:rPr>
              <a:t>2003:</a:t>
            </a:r>
            <a:r>
              <a:rPr lang="en-US" sz="6000" dirty="0" smtClean="0">
                <a:solidFill>
                  <a:schemeClr val="tx1"/>
                </a:solidFill>
                <a:latin typeface="+mn-lt"/>
              </a:rPr>
              <a:t/>
            </a:r>
            <a:br>
              <a:rPr lang="en-US" sz="6000" dirty="0" smtClean="0">
                <a:solidFill>
                  <a:schemeClr val="tx1"/>
                </a:solidFill>
                <a:latin typeface="+mn-lt"/>
              </a:rPr>
            </a:br>
            <a:r>
              <a:rPr lang="en-US" sz="3800" dirty="0" smtClean="0">
                <a:solidFill>
                  <a:schemeClr val="tx1"/>
                </a:solidFill>
                <a:effectLst/>
                <a:latin typeface="+mn-lt"/>
              </a:rPr>
              <a:t>We were awarded the </a:t>
            </a:r>
            <a:br>
              <a:rPr lang="en-US" sz="3800" dirty="0" smtClean="0">
                <a:solidFill>
                  <a:schemeClr val="tx1"/>
                </a:solidFill>
                <a:effectLst/>
                <a:latin typeface="+mn-lt"/>
              </a:rPr>
            </a:br>
            <a:r>
              <a:rPr lang="en-US" sz="3800" dirty="0" smtClean="0">
                <a:solidFill>
                  <a:schemeClr val="tx1"/>
                </a:solidFill>
                <a:effectLst/>
                <a:latin typeface="+mn-lt"/>
              </a:rPr>
              <a:t>DELTA Grant and charged with preventing </a:t>
            </a:r>
            <a:br>
              <a:rPr lang="en-US" sz="3800" dirty="0" smtClean="0">
                <a:solidFill>
                  <a:schemeClr val="tx1"/>
                </a:solidFill>
                <a:effectLst/>
                <a:latin typeface="+mn-lt"/>
              </a:rPr>
            </a:br>
            <a:r>
              <a:rPr lang="en-US" sz="3800" dirty="0" smtClean="0">
                <a:solidFill>
                  <a:schemeClr val="tx1"/>
                </a:solidFill>
                <a:effectLst/>
                <a:latin typeface="+mn-lt"/>
              </a:rPr>
              <a:t>Intimate Partner Violence</a:t>
            </a:r>
            <a:endParaRPr lang="en-US" sz="3800" dirty="0">
              <a:solidFill>
                <a:schemeClr val="tx1"/>
              </a:solidFill>
              <a:effectLst/>
              <a:latin typeface="+mn-lt"/>
            </a:endParaRPr>
          </a:p>
        </p:txBody>
      </p:sp>
      <p:pic>
        <p:nvPicPr>
          <p:cNvPr id="3074" name="Picture 2" descr="C:\Documents and Settings\DeniseKervin\Local Settings\Temporary Internet Files\Content.IE5\H2YR7MEH\MC900431560[1].png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197">
            <a:off x="2895600" y="4876800"/>
            <a:ext cx="1203325" cy="12033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C:\Documents and Settings\DeniseKervin\Local Settings\Temporary Internet Files\Content.IE5\PL410QUP\MC900053962[1]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9929284">
            <a:off x="1043635" y="4816297"/>
            <a:ext cx="861365" cy="8449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7" name="Picture 5" descr="C:\Documents and Settings\DeniseKervin\Local Settings\Temporary Internet Files\Content.IE5\4V8W3Y2O\MM900254500[1].gif"/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67393" y="5076346"/>
            <a:ext cx="952500" cy="952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82" name="Picture 10" descr="C:\Documents and Settings\DeniseKervin\Local Settings\Temporary Internet Files\Content.IE5\H2YR7MEH\MC900441498[1].pn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0295565">
            <a:off x="5047802" y="4688700"/>
            <a:ext cx="1142771" cy="11427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658721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1371600"/>
          </a:xfrm>
        </p:spPr>
        <p:txBody>
          <a:bodyPr>
            <a:normAutofit/>
          </a:bodyPr>
          <a:lstStyle/>
          <a:p>
            <a:r>
              <a:rPr lang="en-US" sz="4800" dirty="0" smtClean="0">
                <a:solidFill>
                  <a:schemeClr val="tx1"/>
                </a:solidFill>
              </a:rPr>
              <a:t>What Helped Us:</a:t>
            </a:r>
            <a:endParaRPr lang="en-US" sz="4800" dirty="0">
              <a:solidFill>
                <a:schemeClr val="tx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106632"/>
            <a:ext cx="8229600" cy="2582331"/>
          </a:xfrm>
        </p:spPr>
        <p:txBody>
          <a:bodyPr>
            <a:normAutofit/>
          </a:bodyPr>
          <a:lstStyle/>
          <a:p>
            <a:pPr>
              <a:buFont typeface="Wingdings" pitchFamily="2" charset="2"/>
              <a:buChar char="q"/>
            </a:pPr>
            <a:r>
              <a:rPr lang="en-US" sz="3200" dirty="0" smtClean="0"/>
              <a:t>Planning year</a:t>
            </a:r>
          </a:p>
          <a:p>
            <a:pPr>
              <a:buFont typeface="Wingdings" pitchFamily="2" charset="2"/>
              <a:buChar char="q"/>
            </a:pPr>
            <a:r>
              <a:rPr lang="en-US" sz="3200" dirty="0" smtClean="0"/>
              <a:t>DELTA Subcommittee meetings</a:t>
            </a:r>
          </a:p>
          <a:p>
            <a:pPr>
              <a:buFont typeface="Wingdings" pitchFamily="2" charset="2"/>
              <a:buChar char="q"/>
            </a:pPr>
            <a:r>
              <a:rPr lang="en-US" sz="3200" dirty="0" smtClean="0"/>
              <a:t>Trainings</a:t>
            </a:r>
          </a:p>
          <a:p>
            <a:pPr>
              <a:buFont typeface="Wingdings" pitchFamily="2" charset="2"/>
              <a:buChar char="q"/>
            </a:pPr>
            <a:r>
              <a:rPr lang="en-US" sz="3200" dirty="0" smtClean="0"/>
              <a:t>Focus Groups</a:t>
            </a:r>
            <a:endParaRPr lang="en-US" sz="3200" dirty="0"/>
          </a:p>
        </p:txBody>
      </p:sp>
      <p:pic>
        <p:nvPicPr>
          <p:cNvPr id="4098" name="Picture 2" descr="C:\Documents and Settings\DeniseKervin\Local Settings\Temporary Internet Files\Content.IE5\PL410QUP\MC900432677[1]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87044" y="4343400"/>
            <a:ext cx="2285714" cy="22857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6130198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4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2000"/>
                                        <p:tgtEl>
                                          <p:spTgt spid="409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20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20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1143000"/>
          </a:xfrm>
        </p:spPr>
        <p:txBody>
          <a:bodyPr>
            <a:normAutofit fontScale="90000"/>
            <a:scene3d>
              <a:camera prst="orthographicFront"/>
              <a:lightRig rig="flat" dir="t">
                <a:rot lat="0" lon="0" rev="18900000"/>
              </a:lightRig>
            </a:scene3d>
            <a:sp3d extrusionH="31750" contourW="6350" prstMaterial="powder">
              <a:bevelT w="19050" h="19050" prst="angle"/>
              <a:contourClr>
                <a:schemeClr val="accent3">
                  <a:tint val="100000"/>
                  <a:shade val="100000"/>
                  <a:satMod val="100000"/>
                  <a:hueMod val="100000"/>
                </a:schemeClr>
              </a:contourClr>
            </a:sp3d>
          </a:bodyPr>
          <a:lstStyle/>
          <a:p>
            <a:r>
              <a:rPr lang="en-US" b="1" dirty="0" smtClean="0">
                <a:ln/>
                <a:solidFill>
                  <a:schemeClr val="accent3"/>
                </a:solidFill>
                <a:latin typeface="Candara" pitchFamily="34" charset="0"/>
              </a:rPr>
              <a:t/>
            </a:r>
            <a:br>
              <a:rPr lang="en-US" b="1" dirty="0" smtClean="0">
                <a:ln/>
                <a:solidFill>
                  <a:schemeClr val="accent3"/>
                </a:solidFill>
                <a:latin typeface="Candara" pitchFamily="34" charset="0"/>
              </a:rPr>
            </a:br>
            <a:r>
              <a:rPr lang="en-US" sz="4900" b="1" dirty="0" smtClean="0">
                <a:ln/>
                <a:solidFill>
                  <a:schemeClr val="tx1"/>
                </a:solidFill>
                <a:latin typeface="Century Gothic" pitchFamily="34" charset="0"/>
              </a:rPr>
              <a:t>Youth  Action Committee </a:t>
            </a:r>
            <a:r>
              <a:rPr lang="en-US" b="1" dirty="0" smtClean="0">
                <a:ln/>
                <a:solidFill>
                  <a:schemeClr val="accent3"/>
                </a:solidFill>
              </a:rPr>
              <a:t/>
            </a:r>
            <a:br>
              <a:rPr lang="en-US" b="1" dirty="0" smtClean="0">
                <a:ln/>
                <a:solidFill>
                  <a:schemeClr val="accent3"/>
                </a:solidFill>
              </a:rPr>
            </a:br>
            <a:endParaRPr lang="en-US" b="1" dirty="0">
              <a:ln/>
              <a:solidFill>
                <a:schemeClr val="accent3"/>
              </a:solidFill>
            </a:endParaRPr>
          </a:p>
        </p:txBody>
      </p:sp>
      <p:pic>
        <p:nvPicPr>
          <p:cNvPr id="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990601" y="1752600"/>
            <a:ext cx="7162800" cy="4556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0890174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609600"/>
            <a:ext cx="7543800" cy="1162050"/>
          </a:xfrm>
        </p:spPr>
        <p:txBody>
          <a:bodyPr>
            <a:normAutofit/>
          </a:bodyPr>
          <a:lstStyle/>
          <a:p>
            <a:pPr algn="r"/>
            <a:r>
              <a:rPr lang="en-US" sz="4400" dirty="0" smtClean="0">
                <a:solidFill>
                  <a:schemeClr val="tx1"/>
                </a:solidFill>
              </a:rPr>
              <a:t>“Mature” YAC</a:t>
            </a:r>
            <a:endParaRPr lang="en-US" sz="4400" dirty="0">
              <a:solidFill>
                <a:schemeClr val="tx1"/>
              </a:solidFill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idx="2"/>
          </p:nvPr>
        </p:nvSpPr>
        <p:spPr>
          <a:xfrm>
            <a:off x="838200" y="2288823"/>
            <a:ext cx="7239000" cy="3962400"/>
          </a:xfrm>
        </p:spPr>
        <p:txBody>
          <a:bodyPr>
            <a:normAutofit fontScale="92500" lnSpcReduction="10000"/>
          </a:bodyPr>
          <a:lstStyle/>
          <a:p>
            <a:pPr marL="457200" indent="-457200">
              <a:buFont typeface="Wingdings" pitchFamily="2" charset="2"/>
              <a:buChar char="q"/>
            </a:pPr>
            <a:r>
              <a:rPr lang="en-US" sz="2800" dirty="0" smtClean="0"/>
              <a:t>What:  School-based class about healthy and unhealthy relationships</a:t>
            </a:r>
          </a:p>
          <a:p>
            <a:pPr marL="171450" indent="-171450">
              <a:buFont typeface="Wingdings" pitchFamily="2" charset="2"/>
              <a:buChar char="q"/>
            </a:pPr>
            <a:endParaRPr lang="en-US" sz="900" dirty="0" smtClean="0"/>
          </a:p>
          <a:p>
            <a:pPr marL="285750" indent="-285750">
              <a:buFont typeface="Wingdings" pitchFamily="2" charset="2"/>
              <a:buChar char="q"/>
            </a:pPr>
            <a:endParaRPr lang="en-US" sz="900" dirty="0" smtClean="0"/>
          </a:p>
          <a:p>
            <a:pPr marL="457200" indent="-457200">
              <a:buFont typeface="Wingdings" pitchFamily="2" charset="2"/>
              <a:buChar char="q"/>
            </a:pPr>
            <a:r>
              <a:rPr lang="en-US" sz="2800" dirty="0" smtClean="0"/>
              <a:t>Where:  County alternative high school in Chippewa Falls</a:t>
            </a:r>
          </a:p>
          <a:p>
            <a:pPr marL="285750" indent="-285750">
              <a:buFont typeface="Wingdings" pitchFamily="2" charset="2"/>
              <a:buChar char="q"/>
            </a:pPr>
            <a:endParaRPr lang="en-US" sz="900" dirty="0" smtClean="0"/>
          </a:p>
          <a:p>
            <a:pPr marL="285750" indent="-285750">
              <a:buFont typeface="Wingdings" pitchFamily="2" charset="2"/>
              <a:buChar char="q"/>
            </a:pPr>
            <a:endParaRPr lang="en-US" sz="900" dirty="0" smtClean="0"/>
          </a:p>
          <a:p>
            <a:pPr marL="457200" indent="-457200">
              <a:buFont typeface="Wingdings" pitchFamily="2" charset="2"/>
              <a:buChar char="q"/>
            </a:pPr>
            <a:r>
              <a:rPr lang="en-US" sz="2800" dirty="0" smtClean="0"/>
              <a:t>Who:  Juniors and seniors, getting service learning credit</a:t>
            </a:r>
          </a:p>
          <a:p>
            <a:pPr marL="457200" indent="-457200">
              <a:buFont typeface="Wingdings" pitchFamily="2" charset="2"/>
              <a:buChar char="q"/>
            </a:pPr>
            <a:endParaRPr lang="en-US" sz="1500" dirty="0" smtClean="0"/>
          </a:p>
          <a:p>
            <a:pPr marL="457200" indent="-457200">
              <a:buFont typeface="Wingdings" pitchFamily="2" charset="2"/>
              <a:buChar char="q"/>
            </a:pPr>
            <a:r>
              <a:rPr lang="en-US" sz="2800" dirty="0" smtClean="0"/>
              <a:t>Why</a:t>
            </a:r>
            <a:r>
              <a:rPr lang="en-US" sz="2800" dirty="0"/>
              <a:t>:  Prevent teen dating violence and encourage healthy relationships</a:t>
            </a:r>
          </a:p>
          <a:p>
            <a:pPr marL="457200" indent="-457200">
              <a:buFont typeface="Wingdings" pitchFamily="2" charset="2"/>
              <a:buChar char="q"/>
            </a:pPr>
            <a:endParaRPr lang="en-US" sz="2800" dirty="0" smtClean="0"/>
          </a:p>
          <a:p>
            <a:endParaRPr lang="en-US" sz="1600" b="1" dirty="0"/>
          </a:p>
        </p:txBody>
      </p:sp>
      <p:pic>
        <p:nvPicPr>
          <p:cNvPr id="7" name="Picture 2"/>
          <p:cNvPicPr>
            <a:picLocks noGrp="1" noChangeAspect="1" noChangeArrowheads="1"/>
          </p:cNvPicPr>
          <p:nvPr>
            <p:ph sz="half"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437139"/>
            <a:ext cx="2286000" cy="162026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2062532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28136"/>
            <a:ext cx="8001000" cy="1143000"/>
          </a:xfrm>
        </p:spPr>
        <p:txBody>
          <a:bodyPr>
            <a:normAutofit fontScale="90000"/>
          </a:bodyPr>
          <a:lstStyle/>
          <a:p>
            <a:pPr algn="r"/>
            <a:r>
              <a:rPr lang="en-US" sz="4600" dirty="0" smtClean="0">
                <a:solidFill>
                  <a:schemeClr val="tx1"/>
                </a:solidFill>
              </a:rPr>
              <a:t>Our Evaluation Path:</a:t>
            </a:r>
            <a:r>
              <a:rPr lang="en-US" dirty="0" smtClean="0">
                <a:solidFill>
                  <a:schemeClr val="tx1"/>
                </a:solidFill>
              </a:rPr>
              <a:t/>
            </a:r>
            <a:br>
              <a:rPr lang="en-US" dirty="0" smtClean="0">
                <a:solidFill>
                  <a:schemeClr val="tx1"/>
                </a:solidFill>
              </a:rPr>
            </a:br>
            <a:r>
              <a:rPr lang="en-US" sz="4400" dirty="0">
                <a:solidFill>
                  <a:schemeClr val="tx1"/>
                </a:solidFill>
                <a:latin typeface="Candara" pitchFamily="34" charset="0"/>
              </a:rPr>
              <a:t>Early </a:t>
            </a:r>
            <a:r>
              <a:rPr lang="en-US" sz="4400" dirty="0" smtClean="0">
                <a:solidFill>
                  <a:schemeClr val="tx1"/>
                </a:solidFill>
                <a:latin typeface="Candara" pitchFamily="34" charset="0"/>
              </a:rPr>
              <a:t>Tips</a:t>
            </a: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2362200"/>
            <a:ext cx="8001000" cy="3886200"/>
          </a:xfrm>
        </p:spPr>
        <p:txBody>
          <a:bodyPr/>
          <a:lstStyle/>
          <a:p>
            <a:pPr marL="137160" indent="0" algn="ctr">
              <a:buNone/>
            </a:pPr>
            <a:endParaRPr lang="en-US" sz="2400" dirty="0" smtClean="0">
              <a:latin typeface="Candara" pitchFamily="34" charset="0"/>
            </a:endParaRPr>
          </a:p>
          <a:p>
            <a:pPr marL="137160" indent="0" algn="ctr">
              <a:buNone/>
            </a:pPr>
            <a:endParaRPr lang="en-US" sz="1200" dirty="0" smtClean="0">
              <a:latin typeface="Candara" pitchFamily="34" charset="0"/>
            </a:endParaRPr>
          </a:p>
          <a:p>
            <a:pPr marL="137160" indent="0" algn="ctr">
              <a:buNone/>
            </a:pPr>
            <a:r>
              <a:rPr lang="en-US" sz="4000" b="1" i="1" spc="300" dirty="0" smtClean="0"/>
              <a:t>Evaluation is important and </a:t>
            </a:r>
          </a:p>
          <a:p>
            <a:pPr marL="137160" indent="0" algn="ctr">
              <a:buNone/>
            </a:pPr>
            <a:r>
              <a:rPr lang="en-US" sz="4000" b="1" i="1" u="sng" spc="300" dirty="0" smtClean="0"/>
              <a:t>you</a:t>
            </a:r>
            <a:r>
              <a:rPr lang="en-US" sz="4000" b="1" i="1" spc="300" dirty="0" smtClean="0"/>
              <a:t> can do it!</a:t>
            </a:r>
          </a:p>
          <a:p>
            <a:pPr marL="137160" indent="0" algn="ctr">
              <a:buNone/>
            </a:pPr>
            <a:endParaRPr lang="en-US" dirty="0">
              <a:latin typeface="Candara" pitchFamily="34" charset="0"/>
            </a:endParaRPr>
          </a:p>
          <a:p>
            <a:endParaRPr lang="en-US" dirty="0">
              <a:latin typeface="Candara" pitchFamily="34" charset="0"/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290971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2286000"/>
            <a:ext cx="6400800" cy="3810000"/>
          </a:xfrm>
        </p:spPr>
        <p:txBody>
          <a:bodyPr>
            <a:normAutofit/>
          </a:bodyPr>
          <a:lstStyle/>
          <a:p>
            <a:pPr marL="137160"/>
            <a:endParaRPr lang="en-US" sz="1600" dirty="0">
              <a:latin typeface="Candara" pitchFamily="34" charset="0"/>
            </a:endParaRPr>
          </a:p>
          <a:p>
            <a:pPr marL="137160"/>
            <a:r>
              <a:rPr lang="en-US" sz="4400" dirty="0"/>
              <a:t>Match </a:t>
            </a:r>
            <a:r>
              <a:rPr lang="en-US" sz="4400" dirty="0" smtClean="0"/>
              <a:t>your:</a:t>
            </a:r>
            <a:endParaRPr lang="en-US" sz="4400" dirty="0"/>
          </a:p>
          <a:p>
            <a:pPr marL="137160"/>
            <a:r>
              <a:rPr lang="en-US" sz="3800" b="1" dirty="0" smtClean="0"/>
              <a:t>Goals</a:t>
            </a:r>
          </a:p>
          <a:p>
            <a:pPr marL="137160"/>
            <a:endParaRPr lang="en-US" sz="1100" b="1" dirty="0" smtClean="0"/>
          </a:p>
          <a:p>
            <a:pPr marL="137160"/>
            <a:r>
              <a:rPr lang="en-US" sz="3800" b="1" dirty="0" smtClean="0"/>
              <a:t>Program</a:t>
            </a:r>
          </a:p>
          <a:p>
            <a:pPr marL="137160"/>
            <a:endParaRPr lang="en-US" sz="1100" b="1" dirty="0" smtClean="0"/>
          </a:p>
          <a:p>
            <a:pPr marL="137160"/>
            <a:r>
              <a:rPr lang="en-US" sz="3800" b="1" dirty="0" smtClean="0"/>
              <a:t>Evaluation</a:t>
            </a:r>
            <a:endParaRPr lang="en-US" sz="3800" b="1" dirty="0"/>
          </a:p>
          <a:p>
            <a:endParaRPr lang="en-US" dirty="0" smtClean="0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2819400" y="762000"/>
            <a:ext cx="5638800" cy="1295400"/>
          </a:xfrm>
          <a:prstGeom prst="rect">
            <a:avLst/>
          </a:prstGeom>
        </p:spPr>
        <p:txBody>
          <a:bodyPr vert="horz" lIns="45720" tIns="0" rIns="45720" bIns="0" anchor="b">
            <a:normAutofit fontScale="77500" lnSpcReduction="20000"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 algn="ctr" rtl="0" eaLnBrk="1" latinLnBrk="0" hangingPunct="1">
              <a:spcBef>
                <a:spcPct val="0"/>
              </a:spcBef>
              <a:buNone/>
              <a:defRPr kumimoji="0" sz="4800" b="1" kern="1200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pPr algn="r"/>
            <a:r>
              <a:rPr lang="en-US" sz="5300" cap="none" dirty="0" smtClean="0">
                <a:solidFill>
                  <a:schemeClr val="tx1"/>
                </a:solidFill>
              </a:rPr>
              <a:t>Our Evaluation Path:</a:t>
            </a:r>
          </a:p>
          <a:p>
            <a:pPr algn="r"/>
            <a:r>
              <a:rPr lang="en-US" sz="5200" cap="none" dirty="0" smtClean="0">
                <a:solidFill>
                  <a:schemeClr val="tx1"/>
                </a:solidFill>
                <a:latin typeface="Candara" pitchFamily="34" charset="0"/>
              </a:rPr>
              <a:t>Early Tips</a:t>
            </a:r>
            <a:endParaRPr lang="en-US" sz="5200" cap="none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133322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2286000"/>
            <a:ext cx="6400800" cy="3810000"/>
          </a:xfrm>
        </p:spPr>
        <p:txBody>
          <a:bodyPr>
            <a:normAutofit/>
          </a:bodyPr>
          <a:lstStyle/>
          <a:p>
            <a:pPr marL="137160"/>
            <a:endParaRPr lang="en-US" sz="1600" dirty="0">
              <a:latin typeface="Candara" pitchFamily="34" charset="0"/>
            </a:endParaRPr>
          </a:p>
          <a:p>
            <a:endParaRPr lang="en-US" dirty="0" smtClean="0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2819400" y="762000"/>
            <a:ext cx="5638800" cy="1295400"/>
          </a:xfrm>
          <a:prstGeom prst="rect">
            <a:avLst/>
          </a:prstGeom>
        </p:spPr>
        <p:txBody>
          <a:bodyPr vert="horz" lIns="45720" tIns="0" rIns="45720" bIns="0" anchor="b">
            <a:normAutofit fontScale="77500" lnSpcReduction="20000"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 algn="ctr" rtl="0" eaLnBrk="1" latinLnBrk="0" hangingPunct="1">
              <a:spcBef>
                <a:spcPct val="0"/>
              </a:spcBef>
              <a:buNone/>
              <a:defRPr kumimoji="0" sz="4800" b="1" kern="1200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pPr algn="r"/>
            <a:r>
              <a:rPr lang="en-US" sz="5300" cap="none" dirty="0" smtClean="0">
                <a:solidFill>
                  <a:schemeClr val="tx1"/>
                </a:solidFill>
              </a:rPr>
              <a:t>Our Evaluation Path:</a:t>
            </a:r>
          </a:p>
          <a:p>
            <a:pPr algn="r"/>
            <a:r>
              <a:rPr lang="en-US" sz="5200" cap="none" dirty="0" smtClean="0">
                <a:solidFill>
                  <a:schemeClr val="tx1"/>
                </a:solidFill>
                <a:latin typeface="Candara" pitchFamily="34" charset="0"/>
              </a:rPr>
              <a:t>Methods</a:t>
            </a:r>
            <a:endParaRPr lang="en-US" sz="5200" cap="none" dirty="0">
              <a:solidFill>
                <a:schemeClr val="tx1"/>
              </a:solidFill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838200" y="2828836"/>
            <a:ext cx="7315200" cy="31700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37160" indent="0" algn="ctr">
              <a:buNone/>
            </a:pPr>
            <a:r>
              <a:rPr lang="en-US" sz="4000" dirty="0"/>
              <a:t>Logic Models</a:t>
            </a:r>
          </a:p>
          <a:p>
            <a:pPr marL="137160" indent="0" algn="ctr">
              <a:buNone/>
            </a:pPr>
            <a:endParaRPr lang="en-US" sz="4000" dirty="0"/>
          </a:p>
          <a:p>
            <a:pPr marL="137160" indent="0" algn="ctr">
              <a:buNone/>
            </a:pPr>
            <a:r>
              <a:rPr lang="en-US" sz="4000" dirty="0"/>
              <a:t>Process Evaluation</a:t>
            </a:r>
          </a:p>
          <a:p>
            <a:pPr marL="137160" indent="0" algn="ctr">
              <a:buNone/>
            </a:pPr>
            <a:endParaRPr lang="en-US" sz="4000" dirty="0"/>
          </a:p>
          <a:p>
            <a:pPr marL="137160" indent="0" algn="ctr">
              <a:buNone/>
            </a:pPr>
            <a:r>
              <a:rPr lang="en-US" sz="4000" dirty="0"/>
              <a:t>Outcome Evaluation</a:t>
            </a:r>
          </a:p>
        </p:txBody>
      </p:sp>
    </p:spTree>
    <p:extLst>
      <p:ext uri="{BB962C8B-B14F-4D97-AF65-F5344CB8AC3E}">
        <p14:creationId xmlns:p14="http://schemas.microsoft.com/office/powerpoint/2010/main" val="10202804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1630131" y="-487131"/>
            <a:ext cx="5914144" cy="765040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849873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514600"/>
            <a:ext cx="8229600" cy="3733800"/>
          </a:xfrm>
        </p:spPr>
        <p:txBody>
          <a:bodyPr>
            <a:normAutofit/>
          </a:bodyPr>
          <a:lstStyle/>
          <a:p>
            <a:pPr marL="137160" indent="0" algn="ctr">
              <a:buNone/>
            </a:pPr>
            <a:r>
              <a:rPr lang="en-US" sz="3600" b="1" i="1" dirty="0" smtClean="0"/>
              <a:t>Something new to me…</a:t>
            </a:r>
          </a:p>
          <a:p>
            <a:pPr marL="137160" indent="0" algn="ctr">
              <a:buNone/>
            </a:pPr>
            <a:endParaRPr lang="en-US" sz="1400" b="1" i="1" dirty="0" smtClean="0"/>
          </a:p>
          <a:p>
            <a:pPr marL="137160" indent="0" algn="ctr">
              <a:buNone/>
            </a:pPr>
            <a:r>
              <a:rPr lang="en-US" b="1" dirty="0" smtClean="0"/>
              <a:t>A detailed “picture” of how </a:t>
            </a:r>
          </a:p>
          <a:p>
            <a:pPr marL="137160" indent="0" algn="ctr">
              <a:buNone/>
            </a:pPr>
            <a:r>
              <a:rPr lang="en-US" b="1" dirty="0" smtClean="0"/>
              <a:t>a program operates,</a:t>
            </a:r>
          </a:p>
          <a:p>
            <a:pPr marL="137160" indent="0" algn="ctr">
              <a:buNone/>
            </a:pPr>
            <a:r>
              <a:rPr lang="en-US" b="1" dirty="0"/>
              <a:t>c</a:t>
            </a:r>
            <a:r>
              <a:rPr lang="en-US" b="1" dirty="0" smtClean="0"/>
              <a:t>omparing it to</a:t>
            </a:r>
          </a:p>
          <a:p>
            <a:pPr marL="137160" indent="0" algn="ctr">
              <a:buNone/>
            </a:pPr>
            <a:r>
              <a:rPr lang="en-US" b="1" dirty="0"/>
              <a:t>h</a:t>
            </a:r>
            <a:r>
              <a:rPr lang="en-US" b="1" dirty="0" smtClean="0"/>
              <a:t>ow it was originally envisioned</a:t>
            </a:r>
          </a:p>
          <a:p>
            <a:pPr marL="137160" indent="0" algn="ctr">
              <a:buNone/>
            </a:pPr>
            <a:endParaRPr lang="en-US" sz="4000" b="1" i="1" dirty="0" smtClean="0"/>
          </a:p>
          <a:p>
            <a:endParaRPr lang="en-US" dirty="0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itle 1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7924800" cy="1630362"/>
          </a:xfrm>
          <a:prstGeom prst="rect">
            <a:avLst/>
          </a:prstGeom>
        </p:spPr>
        <p:txBody>
          <a:bodyPr vert="horz" lIns="45720" tIns="0" rIns="45720" bIns="0" anchor="b">
            <a:norm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 algn="ctr" rtl="0" eaLnBrk="1" latinLnBrk="0" hangingPunct="1">
              <a:spcBef>
                <a:spcPct val="0"/>
              </a:spcBef>
              <a:buNone/>
              <a:defRPr kumimoji="0" sz="4800" b="1" kern="1200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pPr algn="r"/>
            <a:r>
              <a:rPr lang="en-US" sz="4100" cap="none" dirty="0" smtClean="0">
                <a:solidFill>
                  <a:schemeClr val="tx1"/>
                </a:solidFill>
              </a:rPr>
              <a:t>Our Evaluation Path: </a:t>
            </a:r>
            <a:br>
              <a:rPr lang="en-US" sz="4100" cap="none" dirty="0" smtClean="0">
                <a:solidFill>
                  <a:schemeClr val="tx1"/>
                </a:solidFill>
              </a:rPr>
            </a:br>
            <a:r>
              <a:rPr lang="en-US" sz="3600" cap="none" dirty="0" smtClean="0">
                <a:solidFill>
                  <a:schemeClr val="tx1"/>
                </a:solidFill>
              </a:rPr>
              <a:t>Process Evaluation</a:t>
            </a:r>
            <a:endParaRPr lang="en-US" sz="3600" cap="none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288762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6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286000"/>
            <a:ext cx="8229600" cy="4175760"/>
          </a:xfrm>
        </p:spPr>
        <p:txBody>
          <a:bodyPr>
            <a:normAutofit/>
          </a:bodyPr>
          <a:lstStyle/>
          <a:p>
            <a:pPr marL="137160" indent="0" algn="ctr">
              <a:buNone/>
            </a:pPr>
            <a:r>
              <a:rPr lang="en-US" sz="3300" b="1" dirty="0"/>
              <a:t>W</a:t>
            </a:r>
            <a:r>
              <a:rPr lang="en-US" sz="3300" b="1" dirty="0" smtClean="0"/>
              <a:t>hat Does It Do?</a:t>
            </a:r>
          </a:p>
          <a:p>
            <a:pPr>
              <a:buFont typeface="Wingdings" pitchFamily="2" charset="2"/>
              <a:buChar char="q"/>
            </a:pPr>
            <a:r>
              <a:rPr lang="en-US" dirty="0" smtClean="0"/>
              <a:t>Outlines why a program was created (and so why it should be continued)</a:t>
            </a:r>
          </a:p>
          <a:p>
            <a:pPr>
              <a:buFont typeface="Wingdings" pitchFamily="2" charset="2"/>
              <a:buChar char="q"/>
            </a:pPr>
            <a:endParaRPr lang="en-US" sz="800" dirty="0" smtClean="0"/>
          </a:p>
          <a:p>
            <a:pPr>
              <a:buFont typeface="Wingdings" pitchFamily="2" charset="2"/>
              <a:buChar char="q"/>
            </a:pPr>
            <a:r>
              <a:rPr lang="en-US" dirty="0" smtClean="0"/>
              <a:t>Describes how a program actually operates (e.g. decision-making, resources, context,  challenges /opportunities)</a:t>
            </a:r>
          </a:p>
          <a:p>
            <a:pPr>
              <a:buFont typeface="Wingdings" pitchFamily="2" charset="2"/>
              <a:buChar char="q"/>
            </a:pPr>
            <a:endParaRPr lang="en-US" sz="800" dirty="0" smtClean="0"/>
          </a:p>
          <a:p>
            <a:pPr>
              <a:buFont typeface="Wingdings" pitchFamily="2" charset="2"/>
              <a:buChar char="q"/>
            </a:pPr>
            <a:r>
              <a:rPr lang="en-US" dirty="0" smtClean="0"/>
              <a:t>Determines whether a program is operating as originally planned</a:t>
            </a:r>
          </a:p>
          <a:p>
            <a:endParaRPr lang="en-US" dirty="0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itle 1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7924800" cy="1630362"/>
          </a:xfrm>
          <a:prstGeom prst="rect">
            <a:avLst/>
          </a:prstGeom>
        </p:spPr>
        <p:txBody>
          <a:bodyPr vert="horz" lIns="45720" tIns="0" rIns="45720" bIns="0" anchor="b">
            <a:norm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 algn="ctr" rtl="0" eaLnBrk="1" latinLnBrk="0" hangingPunct="1">
              <a:spcBef>
                <a:spcPct val="0"/>
              </a:spcBef>
              <a:buNone/>
              <a:defRPr kumimoji="0" sz="4800" b="1" kern="1200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pPr algn="r"/>
            <a:r>
              <a:rPr lang="en-US" sz="4100" cap="none" dirty="0" smtClean="0">
                <a:solidFill>
                  <a:schemeClr val="tx1"/>
                </a:solidFill>
              </a:rPr>
              <a:t>Our Evaluation Path: </a:t>
            </a:r>
            <a:br>
              <a:rPr lang="en-US" sz="4100" cap="none" dirty="0" smtClean="0">
                <a:solidFill>
                  <a:schemeClr val="tx1"/>
                </a:solidFill>
              </a:rPr>
            </a:br>
            <a:r>
              <a:rPr lang="en-US" sz="3600" cap="none" dirty="0" smtClean="0">
                <a:solidFill>
                  <a:schemeClr val="tx1"/>
                </a:solidFill>
              </a:rPr>
              <a:t>Process Evaluation</a:t>
            </a:r>
            <a:endParaRPr lang="en-US" sz="3600" cap="none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848691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38200" y="2294864"/>
            <a:ext cx="7543800" cy="4038600"/>
          </a:xfrm>
        </p:spPr>
        <p:txBody>
          <a:bodyPr>
            <a:normAutofit/>
          </a:bodyPr>
          <a:lstStyle/>
          <a:p>
            <a:r>
              <a:rPr lang="en-US" sz="3200" b="1" dirty="0" smtClean="0"/>
              <a:t>Methods We Used</a:t>
            </a:r>
          </a:p>
          <a:p>
            <a:endParaRPr lang="en-US" sz="800" b="1" dirty="0" smtClean="0"/>
          </a:p>
          <a:p>
            <a:pPr marL="457200" indent="-457200" algn="l">
              <a:buFont typeface="Wingdings" pitchFamily="2" charset="2"/>
              <a:buChar char="q"/>
            </a:pPr>
            <a:r>
              <a:rPr lang="en-US" dirty="0" smtClean="0"/>
              <a:t>Looked at documents, like the YAC curriculum, minutes from planning meetings, etc.</a:t>
            </a:r>
          </a:p>
          <a:p>
            <a:pPr marL="171450" indent="-171450" algn="l">
              <a:buFont typeface="Wingdings" pitchFamily="2" charset="2"/>
              <a:buChar char="q"/>
            </a:pPr>
            <a:endParaRPr lang="en-US" sz="800" dirty="0"/>
          </a:p>
          <a:p>
            <a:pPr marL="457200" indent="-457200" algn="l">
              <a:buFont typeface="Wingdings" pitchFamily="2" charset="2"/>
              <a:buChar char="q"/>
            </a:pPr>
            <a:r>
              <a:rPr lang="en-US" dirty="0" smtClean="0"/>
              <a:t>Talked with people involved in the DELTA program, like YAC students and DELTA Subcommittee members</a:t>
            </a:r>
            <a:endParaRPr lang="en-US" dirty="0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457200" y="274638"/>
            <a:ext cx="7924800" cy="1630362"/>
          </a:xfrm>
          <a:prstGeom prst="rect">
            <a:avLst/>
          </a:prstGeom>
        </p:spPr>
        <p:txBody>
          <a:bodyPr vert="horz" lIns="45720" tIns="0" rIns="45720" bIns="0" anchor="b">
            <a:norm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 algn="ctr" rtl="0" eaLnBrk="1" latinLnBrk="0" hangingPunct="1">
              <a:spcBef>
                <a:spcPct val="0"/>
              </a:spcBef>
              <a:buNone/>
              <a:defRPr kumimoji="0" sz="4800" b="1" kern="1200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pPr algn="r"/>
            <a:r>
              <a:rPr lang="en-US" sz="4100" cap="none" dirty="0" smtClean="0">
                <a:solidFill>
                  <a:schemeClr val="tx1"/>
                </a:solidFill>
              </a:rPr>
              <a:t>Our Evaluation Path: </a:t>
            </a:r>
            <a:br>
              <a:rPr lang="en-US" sz="4100" cap="none" dirty="0" smtClean="0">
                <a:solidFill>
                  <a:schemeClr val="tx1"/>
                </a:solidFill>
              </a:rPr>
            </a:br>
            <a:r>
              <a:rPr lang="en-US" sz="3600" cap="none" dirty="0" smtClean="0">
                <a:solidFill>
                  <a:schemeClr val="tx1"/>
                </a:solidFill>
              </a:rPr>
              <a:t>Process Evaluation</a:t>
            </a:r>
            <a:endParaRPr lang="en-US" sz="3600" cap="none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948215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762000" y="2438400"/>
            <a:ext cx="7620000" cy="3810000"/>
          </a:xfrm>
        </p:spPr>
        <p:txBody>
          <a:bodyPr>
            <a:normAutofit/>
          </a:bodyPr>
          <a:lstStyle/>
          <a:p>
            <a:r>
              <a:rPr lang="en-US" sz="3200" b="1" dirty="0" smtClean="0"/>
              <a:t>How Did It Help Us?</a:t>
            </a:r>
          </a:p>
          <a:p>
            <a:endParaRPr lang="en-US" sz="1000" b="1" dirty="0" smtClean="0"/>
          </a:p>
          <a:p>
            <a:pPr marL="457200" indent="-457200" algn="l">
              <a:buFont typeface="Wingdings" panose="05000000000000000000" pitchFamily="2" charset="2"/>
              <a:buChar char="q"/>
            </a:pPr>
            <a:r>
              <a:rPr lang="en-US" dirty="0" smtClean="0"/>
              <a:t>We found out where our program had changed</a:t>
            </a:r>
          </a:p>
          <a:p>
            <a:pPr marL="457200" indent="-457200" algn="l">
              <a:buFont typeface="Wingdings" panose="05000000000000000000" pitchFamily="2" charset="2"/>
              <a:buChar char="q"/>
            </a:pPr>
            <a:r>
              <a:rPr lang="en-US" dirty="0" smtClean="0"/>
              <a:t>We laid out how the YAC program worked, allowing others to replicate our model</a:t>
            </a:r>
          </a:p>
          <a:p>
            <a:pPr marL="457200" indent="-457200" algn="l">
              <a:buFont typeface="Wingdings" panose="05000000000000000000" pitchFamily="2" charset="2"/>
              <a:buChar char="q"/>
            </a:pPr>
            <a:r>
              <a:rPr lang="en-US" dirty="0" smtClean="0"/>
              <a:t>We showed how our program was working toward its goals</a:t>
            </a:r>
          </a:p>
          <a:p>
            <a:endParaRPr lang="en-US" dirty="0"/>
          </a:p>
        </p:txBody>
      </p:sp>
      <p:sp>
        <p:nvSpPr>
          <p:cNvPr id="4" name="Title 1"/>
          <p:cNvSpPr txBox="1">
            <a:spLocks noGrp="1"/>
          </p:cNvSpPr>
          <p:nvPr>
            <p:ph type="ctrTitle"/>
          </p:nvPr>
        </p:nvSpPr>
        <p:spPr>
          <a:xfrm>
            <a:off x="457200" y="685800"/>
            <a:ext cx="8001000" cy="1219200"/>
          </a:xfrm>
          <a:prstGeom prst="rect">
            <a:avLst/>
          </a:prstGeom>
        </p:spPr>
        <p:txBody>
          <a:bodyPr vert="horz" lIns="45720" tIns="0" rIns="45720" bIns="0" anchor="b">
            <a:norm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 algn="ctr" rtl="0" eaLnBrk="1" latinLnBrk="0" hangingPunct="1">
              <a:spcBef>
                <a:spcPct val="0"/>
              </a:spcBef>
              <a:buNone/>
              <a:defRPr kumimoji="0" sz="4800" b="1" kern="1200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pPr algn="r"/>
            <a:r>
              <a:rPr lang="en-US" sz="4100" cap="none" dirty="0" smtClean="0">
                <a:solidFill>
                  <a:schemeClr val="tx1"/>
                </a:solidFill>
              </a:rPr>
              <a:t>Our Evaluation Path: </a:t>
            </a:r>
            <a:br>
              <a:rPr lang="en-US" sz="4100" cap="none" dirty="0" smtClean="0">
                <a:solidFill>
                  <a:schemeClr val="tx1"/>
                </a:solidFill>
              </a:rPr>
            </a:br>
            <a:r>
              <a:rPr lang="en-US" sz="3600" cap="none" dirty="0" smtClean="0">
                <a:solidFill>
                  <a:schemeClr val="tx1"/>
                </a:solidFill>
              </a:rPr>
              <a:t>Process Evaluation</a:t>
            </a:r>
            <a:endParaRPr lang="en-US" sz="3600" cap="none" dirty="0">
              <a:solidFill>
                <a:schemeClr val="tx1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7811647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57200"/>
            <a:ext cx="7086600" cy="1371600"/>
          </a:xfrm>
        </p:spPr>
        <p:txBody>
          <a:bodyPr/>
          <a:lstStyle/>
          <a:p>
            <a:pPr algn="r"/>
            <a:r>
              <a:rPr lang="en-US" sz="4100" dirty="0" smtClean="0">
                <a:solidFill>
                  <a:schemeClr val="tx1"/>
                </a:solidFill>
              </a:rPr>
              <a:t>Our </a:t>
            </a:r>
            <a:r>
              <a:rPr lang="en-US" sz="4100" dirty="0">
                <a:solidFill>
                  <a:schemeClr val="tx1"/>
                </a:solidFill>
              </a:rPr>
              <a:t>Evaluation Path: </a:t>
            </a:r>
            <a:r>
              <a:rPr lang="en-US" dirty="0">
                <a:solidFill>
                  <a:schemeClr val="tx1"/>
                </a:solidFill>
              </a:rPr>
              <a:t/>
            </a:r>
            <a:br>
              <a:rPr lang="en-US" dirty="0">
                <a:solidFill>
                  <a:schemeClr val="tx1"/>
                </a:solidFill>
              </a:rPr>
            </a:br>
            <a:r>
              <a:rPr lang="en-US" sz="3600" dirty="0" smtClean="0">
                <a:solidFill>
                  <a:schemeClr val="tx1"/>
                </a:solidFill>
              </a:rPr>
              <a:t>Outcome Evaluation</a:t>
            </a:r>
            <a:endParaRPr lang="en-US" sz="3600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90600" y="2362200"/>
            <a:ext cx="7620000" cy="3429000"/>
          </a:xfrm>
        </p:spPr>
        <p:txBody>
          <a:bodyPr>
            <a:normAutofit/>
          </a:bodyPr>
          <a:lstStyle/>
          <a:p>
            <a:pPr algn="ctr"/>
            <a:r>
              <a:rPr lang="en-US" sz="3400" b="1" i="1" dirty="0" smtClean="0"/>
              <a:t>To me: “Traditional” Evaluation</a:t>
            </a:r>
          </a:p>
          <a:p>
            <a:pPr algn="ctr"/>
            <a:endParaRPr lang="en-US" sz="900" b="1" i="1" dirty="0" smtClean="0"/>
          </a:p>
          <a:p>
            <a:pPr algn="ctr"/>
            <a:r>
              <a:rPr lang="en-US" sz="3400" b="1" dirty="0" smtClean="0"/>
              <a:t>or</a:t>
            </a:r>
          </a:p>
          <a:p>
            <a:pPr algn="ctr"/>
            <a:r>
              <a:rPr lang="en-US" sz="3200" b="1" dirty="0" smtClean="0"/>
              <a:t>Did what we were doing have the impact we wanted?</a:t>
            </a:r>
            <a:endParaRPr lang="en-US" sz="3200" b="1" dirty="0"/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02682967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57200"/>
            <a:ext cx="7086600" cy="1371600"/>
          </a:xfrm>
        </p:spPr>
        <p:txBody>
          <a:bodyPr/>
          <a:lstStyle/>
          <a:p>
            <a:pPr algn="r"/>
            <a:r>
              <a:rPr lang="en-US" sz="4100" dirty="0" smtClean="0">
                <a:solidFill>
                  <a:schemeClr val="tx1"/>
                </a:solidFill>
              </a:rPr>
              <a:t>Our </a:t>
            </a:r>
            <a:r>
              <a:rPr lang="en-US" sz="4100" dirty="0">
                <a:solidFill>
                  <a:schemeClr val="tx1"/>
                </a:solidFill>
              </a:rPr>
              <a:t>Evaluation Path: </a:t>
            </a:r>
            <a:r>
              <a:rPr lang="en-US" dirty="0">
                <a:solidFill>
                  <a:schemeClr val="tx1"/>
                </a:solidFill>
              </a:rPr>
              <a:t/>
            </a:r>
            <a:br>
              <a:rPr lang="en-US" dirty="0">
                <a:solidFill>
                  <a:schemeClr val="tx1"/>
                </a:solidFill>
              </a:rPr>
            </a:br>
            <a:r>
              <a:rPr lang="en-US" sz="3600" dirty="0" smtClean="0">
                <a:solidFill>
                  <a:schemeClr val="tx1"/>
                </a:solidFill>
              </a:rPr>
              <a:t>Outcome Evaluation</a:t>
            </a:r>
            <a:endParaRPr lang="en-US" sz="3600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90600" y="2362200"/>
            <a:ext cx="7620000" cy="3581400"/>
          </a:xfrm>
        </p:spPr>
        <p:txBody>
          <a:bodyPr>
            <a:normAutofit fontScale="92500" lnSpcReduction="10000"/>
          </a:bodyPr>
          <a:lstStyle/>
          <a:p>
            <a:pPr algn="ctr"/>
            <a:r>
              <a:rPr lang="en-US" sz="3900" b="1" dirty="0" smtClean="0"/>
              <a:t>Doing Outcome Evaluation</a:t>
            </a:r>
          </a:p>
          <a:p>
            <a:pPr algn="ctr"/>
            <a:endParaRPr lang="en-US" sz="3200" dirty="0" smtClean="0"/>
          </a:p>
          <a:p>
            <a:pPr algn="ctr"/>
            <a:r>
              <a:rPr lang="en-US" sz="3200" dirty="0" smtClean="0"/>
              <a:t>What changes did we want to see?</a:t>
            </a:r>
          </a:p>
          <a:p>
            <a:pPr algn="ctr"/>
            <a:r>
              <a:rPr lang="en-US" sz="3200" b="1" dirty="0" smtClean="0"/>
              <a:t>= Outcomes</a:t>
            </a:r>
          </a:p>
          <a:p>
            <a:pPr algn="ctr"/>
            <a:endParaRPr lang="en-US" sz="1700" b="1" dirty="0"/>
          </a:p>
          <a:p>
            <a:pPr algn="ctr"/>
            <a:r>
              <a:rPr lang="en-US" sz="3200" dirty="0" smtClean="0"/>
              <a:t>How were we going to measure them?</a:t>
            </a:r>
          </a:p>
          <a:p>
            <a:pPr algn="ctr"/>
            <a:r>
              <a:rPr lang="en-US" sz="3200" b="1" dirty="0" smtClean="0"/>
              <a:t>= Tools</a:t>
            </a:r>
          </a:p>
          <a:p>
            <a:pPr algn="ctr"/>
            <a:endParaRPr lang="en-US" sz="3200" b="1" dirty="0"/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8245848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57200"/>
            <a:ext cx="7086600" cy="1371600"/>
          </a:xfrm>
        </p:spPr>
        <p:txBody>
          <a:bodyPr/>
          <a:lstStyle/>
          <a:p>
            <a:pPr algn="r"/>
            <a:r>
              <a:rPr lang="en-US" sz="4100" dirty="0" smtClean="0">
                <a:solidFill>
                  <a:schemeClr val="tx1"/>
                </a:solidFill>
              </a:rPr>
              <a:t>Our </a:t>
            </a:r>
            <a:r>
              <a:rPr lang="en-US" sz="4100" dirty="0">
                <a:solidFill>
                  <a:schemeClr val="tx1"/>
                </a:solidFill>
              </a:rPr>
              <a:t>Evaluation Path: </a:t>
            </a:r>
            <a:r>
              <a:rPr lang="en-US" dirty="0">
                <a:solidFill>
                  <a:schemeClr val="tx1"/>
                </a:solidFill>
              </a:rPr>
              <a:t/>
            </a:r>
            <a:br>
              <a:rPr lang="en-US" dirty="0">
                <a:solidFill>
                  <a:schemeClr val="tx1"/>
                </a:solidFill>
              </a:rPr>
            </a:br>
            <a:r>
              <a:rPr lang="en-US" sz="3600" dirty="0" smtClean="0">
                <a:solidFill>
                  <a:schemeClr val="tx1"/>
                </a:solidFill>
              </a:rPr>
              <a:t>Outcome Evaluation</a:t>
            </a:r>
            <a:endParaRPr lang="en-US" sz="3600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76850" y="2119488"/>
            <a:ext cx="7620000" cy="4128912"/>
          </a:xfrm>
        </p:spPr>
        <p:txBody>
          <a:bodyPr>
            <a:normAutofit lnSpcReduction="10000"/>
          </a:bodyPr>
          <a:lstStyle/>
          <a:p>
            <a:pPr algn="ctr"/>
            <a:r>
              <a:rPr lang="en-US" sz="2800" b="1" dirty="0" smtClean="0"/>
              <a:t>Evaluating YAC’s Impact:</a:t>
            </a:r>
          </a:p>
          <a:p>
            <a:pPr algn="ctr"/>
            <a:endParaRPr lang="en-US" sz="400" b="1" dirty="0" smtClean="0"/>
          </a:p>
          <a:p>
            <a:pPr algn="ctr"/>
            <a:r>
              <a:rPr lang="en-US" b="1" u="sng" dirty="0" smtClean="0"/>
              <a:t>Outcome</a:t>
            </a:r>
            <a:r>
              <a:rPr lang="en-US" b="1" dirty="0" smtClean="0"/>
              <a:t>				</a:t>
            </a:r>
            <a:r>
              <a:rPr lang="en-US" b="1" u="sng" dirty="0" smtClean="0"/>
              <a:t>Tool</a:t>
            </a:r>
          </a:p>
          <a:p>
            <a:r>
              <a:rPr lang="en-US" sz="1800" dirty="0" smtClean="0"/>
              <a:t>Increase in knowledge about		Pre- and Posttests, Class</a:t>
            </a:r>
            <a:endParaRPr lang="en-US" sz="1800" dirty="0"/>
          </a:p>
          <a:p>
            <a:r>
              <a:rPr lang="en-US" sz="1800" dirty="0" smtClean="0"/>
              <a:t>healthy relationships		   	assignments, Observations</a:t>
            </a:r>
          </a:p>
          <a:p>
            <a:endParaRPr lang="en-US" sz="1800" dirty="0" smtClean="0"/>
          </a:p>
          <a:p>
            <a:r>
              <a:rPr lang="en-US" sz="1800" dirty="0"/>
              <a:t>Increase in healthy relationship		Pre- and Posttests, Student </a:t>
            </a:r>
          </a:p>
          <a:p>
            <a:r>
              <a:rPr lang="en-US" sz="1800" dirty="0" smtClean="0"/>
              <a:t>skills</a:t>
            </a:r>
            <a:r>
              <a:rPr lang="en-US" sz="1800" dirty="0"/>
              <a:t>					comments, Observations</a:t>
            </a:r>
          </a:p>
          <a:p>
            <a:endParaRPr lang="en-US" sz="1800" dirty="0"/>
          </a:p>
          <a:p>
            <a:r>
              <a:rPr lang="en-US" sz="1800" dirty="0" smtClean="0"/>
              <a:t>Rejection of unhealthy gender	</a:t>
            </a:r>
            <a:r>
              <a:rPr lang="en-US" sz="1800" dirty="0"/>
              <a:t>	</a:t>
            </a:r>
            <a:r>
              <a:rPr lang="en-US" sz="1800" dirty="0" smtClean="0"/>
              <a:t>Pre- </a:t>
            </a:r>
            <a:r>
              <a:rPr lang="en-US" sz="1800" dirty="0"/>
              <a:t>and Posttests, </a:t>
            </a:r>
            <a:r>
              <a:rPr lang="en-US" sz="1800" dirty="0" smtClean="0"/>
              <a:t>Class</a:t>
            </a:r>
          </a:p>
          <a:p>
            <a:r>
              <a:rPr lang="en-US" sz="1800" dirty="0" smtClean="0"/>
              <a:t>norms					assignments, Student com-</a:t>
            </a:r>
          </a:p>
          <a:p>
            <a:r>
              <a:rPr lang="en-US" sz="1800" dirty="0"/>
              <a:t>	</a:t>
            </a:r>
            <a:r>
              <a:rPr lang="en-US" sz="1800" dirty="0" smtClean="0"/>
              <a:t>				ments, Observations</a:t>
            </a:r>
          </a:p>
          <a:p>
            <a:endParaRPr lang="en-US" sz="1100" dirty="0" smtClean="0"/>
          </a:p>
          <a:p>
            <a:r>
              <a:rPr lang="en-US" sz="1800" dirty="0"/>
              <a:t>	</a:t>
            </a:r>
            <a:r>
              <a:rPr lang="en-US" sz="1800" dirty="0" smtClean="0"/>
              <a:t>			</a:t>
            </a:r>
            <a:r>
              <a:rPr lang="en-US" sz="1800" dirty="0"/>
              <a:t>	</a:t>
            </a:r>
            <a:endParaRPr lang="en-US" sz="1800" dirty="0" smtClean="0"/>
          </a:p>
          <a:p>
            <a:endParaRPr lang="en-US" sz="1800" dirty="0"/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750137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57200"/>
            <a:ext cx="7086600" cy="1371600"/>
          </a:xfrm>
        </p:spPr>
        <p:txBody>
          <a:bodyPr/>
          <a:lstStyle/>
          <a:p>
            <a:pPr algn="r"/>
            <a:r>
              <a:rPr lang="en-US" sz="4100" dirty="0" smtClean="0">
                <a:solidFill>
                  <a:schemeClr val="tx1"/>
                </a:solidFill>
              </a:rPr>
              <a:t>Our </a:t>
            </a:r>
            <a:r>
              <a:rPr lang="en-US" sz="4100" dirty="0">
                <a:solidFill>
                  <a:schemeClr val="tx1"/>
                </a:solidFill>
              </a:rPr>
              <a:t>Evaluation Path: </a:t>
            </a:r>
            <a:r>
              <a:rPr lang="en-US" dirty="0">
                <a:solidFill>
                  <a:schemeClr val="tx1"/>
                </a:solidFill>
              </a:rPr>
              <a:t/>
            </a:r>
            <a:br>
              <a:rPr lang="en-US" dirty="0">
                <a:solidFill>
                  <a:schemeClr val="tx1"/>
                </a:solidFill>
              </a:rPr>
            </a:br>
            <a:r>
              <a:rPr lang="en-US" sz="3600" dirty="0" smtClean="0">
                <a:solidFill>
                  <a:schemeClr val="tx1"/>
                </a:solidFill>
              </a:rPr>
              <a:t>Outcome Evaluation</a:t>
            </a:r>
            <a:endParaRPr lang="en-US" sz="3600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90600" y="2362200"/>
            <a:ext cx="7620000" cy="3429000"/>
          </a:xfrm>
        </p:spPr>
        <p:txBody>
          <a:bodyPr/>
          <a:lstStyle/>
          <a:p>
            <a:pPr algn="ctr"/>
            <a:r>
              <a:rPr lang="en-US" sz="3200" dirty="0" smtClean="0"/>
              <a:t>What </a:t>
            </a:r>
            <a:r>
              <a:rPr lang="en-US" sz="3200" dirty="0"/>
              <a:t>W</a:t>
            </a:r>
            <a:r>
              <a:rPr lang="en-US" sz="3200" dirty="0" smtClean="0"/>
              <a:t>e Ended Up With:</a:t>
            </a:r>
          </a:p>
          <a:p>
            <a:pPr algn="ctr"/>
            <a:endParaRPr lang="en-US" sz="1100" dirty="0" smtClean="0"/>
          </a:p>
          <a:p>
            <a:pPr algn="ctr"/>
            <a:r>
              <a:rPr lang="en-US" sz="3200" b="1" dirty="0" smtClean="0"/>
              <a:t>Quantitative data</a:t>
            </a:r>
          </a:p>
          <a:p>
            <a:pPr algn="ctr"/>
            <a:r>
              <a:rPr lang="en-US" sz="3200" b="1" dirty="0" smtClean="0"/>
              <a:t>Qualitative data</a:t>
            </a:r>
            <a:endParaRPr lang="en-US" sz="3200" b="1" dirty="0"/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863542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57200"/>
            <a:ext cx="7086600" cy="1371600"/>
          </a:xfrm>
        </p:spPr>
        <p:txBody>
          <a:bodyPr/>
          <a:lstStyle/>
          <a:p>
            <a:pPr algn="r"/>
            <a:r>
              <a:rPr lang="en-US" sz="4100" dirty="0" smtClean="0">
                <a:solidFill>
                  <a:schemeClr val="tx1"/>
                </a:solidFill>
              </a:rPr>
              <a:t>Our </a:t>
            </a:r>
            <a:r>
              <a:rPr lang="en-US" sz="4100" dirty="0">
                <a:solidFill>
                  <a:schemeClr val="tx1"/>
                </a:solidFill>
              </a:rPr>
              <a:t>Evaluation Path: </a:t>
            </a:r>
            <a:r>
              <a:rPr lang="en-US" dirty="0">
                <a:solidFill>
                  <a:schemeClr val="tx1"/>
                </a:solidFill>
              </a:rPr>
              <a:t/>
            </a:r>
            <a:br>
              <a:rPr lang="en-US" dirty="0">
                <a:solidFill>
                  <a:schemeClr val="tx1"/>
                </a:solidFill>
              </a:rPr>
            </a:br>
            <a:r>
              <a:rPr lang="en-US" sz="3600" dirty="0" smtClean="0">
                <a:solidFill>
                  <a:schemeClr val="tx1"/>
                </a:solidFill>
              </a:rPr>
              <a:t>Outcome Evaluation</a:t>
            </a:r>
            <a:endParaRPr lang="en-US" sz="3600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90600" y="2286000"/>
            <a:ext cx="7620000" cy="4038600"/>
          </a:xfrm>
        </p:spPr>
        <p:txBody>
          <a:bodyPr/>
          <a:lstStyle/>
          <a:p>
            <a:pPr lvl="0" algn="ctr"/>
            <a:r>
              <a:rPr lang="en-US" altLang="en-US" sz="2800" b="1" dirty="0" smtClean="0">
                <a:cs typeface="Arial" pitchFamily="34" charset="0"/>
              </a:rPr>
              <a:t>Quantitative Data</a:t>
            </a:r>
          </a:p>
          <a:p>
            <a:pPr lvl="0"/>
            <a:endParaRPr lang="en-US" altLang="en-US" sz="500" i="1" dirty="0">
              <a:solidFill>
                <a:srgbClr val="000000"/>
              </a:solidFill>
              <a:latin typeface="Arial" pitchFamily="34" charset="0"/>
              <a:cs typeface="Arial" pitchFamily="34" charset="0"/>
            </a:endParaRPr>
          </a:p>
          <a:p>
            <a:pPr lvl="0"/>
            <a:r>
              <a:rPr lang="en-US" altLang="en-US" i="1" dirty="0" smtClean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Descriptive </a:t>
            </a:r>
            <a:r>
              <a:rPr lang="en-US" altLang="en-US" i="1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Comparison of Desirable Responses: Bystander Behaviors</a:t>
            </a:r>
            <a:endParaRPr lang="en-US" altLang="en-US" sz="1100" dirty="0">
              <a:latin typeface="Arial" pitchFamily="34" charset="0"/>
            </a:endParaRPr>
          </a:p>
          <a:p>
            <a:endParaRPr lang="en-US" dirty="0" smtClean="0"/>
          </a:p>
          <a:p>
            <a:endParaRPr lang="en-US" dirty="0"/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217068404"/>
              </p:ext>
            </p:extLst>
          </p:nvPr>
        </p:nvGraphicFramePr>
        <p:xfrm>
          <a:off x="1904682" y="3801646"/>
          <a:ext cx="5334635" cy="2360231"/>
        </p:xfrm>
        <a:graphic>
          <a:graphicData uri="http://schemas.openxmlformats.org/drawingml/2006/table">
            <a:tbl>
              <a:tblPr/>
              <a:tblGrid>
                <a:gridCol w="2897124"/>
                <a:gridCol w="762000"/>
                <a:gridCol w="427101"/>
                <a:gridCol w="676910"/>
                <a:gridCol w="571500"/>
              </a:tblGrid>
              <a:tr h="740054"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200" b="1" kern="1400" dirty="0">
                          <a:solidFill>
                            <a:srgbClr val="000000"/>
                          </a:solidFill>
                          <a:effectLst/>
                          <a:latin typeface="Arial"/>
                        </a:rPr>
                        <a:t>I agree with the following statements:</a:t>
                      </a:r>
                      <a:endParaRPr lang="en-US" sz="889" kern="1400" dirty="0">
                        <a:solidFill>
                          <a:srgbClr val="000000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D81"/>
                    </a:solidFill>
                  </a:tcPr>
                </a:tc>
                <a:tc gridSpan="2">
                  <a:txBody>
                    <a:bodyPr/>
                    <a:lstStyle/>
                    <a:p>
                      <a:pPr marR="11430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kern="1400" dirty="0">
                          <a:solidFill>
                            <a:srgbClr val="000000"/>
                          </a:solidFill>
                          <a:effectLst/>
                          <a:latin typeface="Arial"/>
                        </a:rPr>
                        <a:t>       Pre-test</a:t>
                      </a:r>
                      <a:endParaRPr lang="en-US" sz="889" kern="1400" dirty="0">
                        <a:solidFill>
                          <a:srgbClr val="000000"/>
                        </a:solidFill>
                        <a:effectLst/>
                        <a:latin typeface="Arial"/>
                      </a:endParaRPr>
                    </a:p>
                    <a:p>
                      <a:pPr marR="11430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kern="1400" dirty="0">
                          <a:solidFill>
                            <a:srgbClr val="000000"/>
                          </a:solidFill>
                          <a:effectLst/>
                          <a:latin typeface="Arial"/>
                        </a:rPr>
                        <a:t> </a:t>
                      </a:r>
                      <a:endParaRPr lang="en-US" sz="889" kern="1400" dirty="0">
                        <a:solidFill>
                          <a:srgbClr val="000000"/>
                        </a:solidFill>
                        <a:effectLst/>
                        <a:latin typeface="Arial"/>
                      </a:endParaRPr>
                    </a:p>
                    <a:p>
                      <a:pPr marR="11430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kern="1400" dirty="0">
                          <a:solidFill>
                            <a:srgbClr val="000000"/>
                          </a:solidFill>
                          <a:effectLst/>
                          <a:latin typeface="Arial"/>
                        </a:rPr>
                        <a:t>    Percent   N</a:t>
                      </a:r>
                      <a:endParaRPr lang="en-US" sz="889" kern="1400" dirty="0">
                        <a:solidFill>
                          <a:srgbClr val="000000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D8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388620" marR="114300" indent="-267322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kern="1400" dirty="0">
                          <a:solidFill>
                            <a:srgbClr val="000000"/>
                          </a:solidFill>
                          <a:effectLst/>
                          <a:latin typeface="Arial"/>
                        </a:rPr>
                        <a:t>    Post-test</a:t>
                      </a:r>
                      <a:endParaRPr lang="en-US" sz="889" kern="1400" dirty="0">
                        <a:solidFill>
                          <a:srgbClr val="000000"/>
                        </a:solidFill>
                        <a:effectLst/>
                        <a:latin typeface="Arial"/>
                      </a:endParaRPr>
                    </a:p>
                    <a:p>
                      <a:pPr marR="11430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tabLst>
                          <a:tab pos="167335" algn="l"/>
                          <a:tab pos="966521" algn="l"/>
                        </a:tabLst>
                      </a:pPr>
                      <a:r>
                        <a:rPr lang="en-US" sz="1200" kern="1400" dirty="0">
                          <a:solidFill>
                            <a:srgbClr val="000000"/>
                          </a:solidFill>
                          <a:effectLst/>
                          <a:latin typeface="Arial"/>
                        </a:rPr>
                        <a:t> </a:t>
                      </a:r>
                      <a:endParaRPr lang="en-US" sz="889" kern="1400" dirty="0">
                        <a:solidFill>
                          <a:srgbClr val="000000"/>
                        </a:solidFill>
                        <a:effectLst/>
                        <a:latin typeface="Arial"/>
                      </a:endParaRPr>
                    </a:p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kern="1400" dirty="0">
                          <a:solidFill>
                            <a:srgbClr val="000000"/>
                          </a:solidFill>
                          <a:effectLst/>
                          <a:latin typeface="Arial"/>
                        </a:rPr>
                        <a:t>     Percent   N       </a:t>
                      </a:r>
                      <a:endParaRPr lang="en-US" sz="889" kern="1400" dirty="0">
                        <a:solidFill>
                          <a:srgbClr val="000000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D8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460197"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240"/>
                        </a:spcBef>
                        <a:spcAft>
                          <a:spcPts val="240"/>
                        </a:spcAft>
                      </a:pPr>
                      <a:r>
                        <a:rPr lang="en-US" sz="110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If you heard someone you know putting females down, you would ask them to stop</a:t>
                      </a:r>
                      <a:endParaRPr lang="en-US" sz="889" kern="1400" dirty="0">
                        <a:solidFill>
                          <a:schemeClr val="tx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182867"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10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82%</a:t>
                      </a:r>
                      <a:endParaRPr lang="en-US" sz="889" kern="1400" dirty="0">
                        <a:solidFill>
                          <a:schemeClr val="tx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45707"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10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50</a:t>
                      </a:r>
                      <a:endParaRPr lang="en-US" sz="889" kern="1400" dirty="0">
                        <a:solidFill>
                          <a:schemeClr val="tx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235572"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10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92%</a:t>
                      </a:r>
                      <a:endParaRPr lang="en-US" sz="889" kern="1400" dirty="0">
                        <a:solidFill>
                          <a:schemeClr val="tx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76200"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100" kern="1400" dirty="0">
                          <a:solidFill>
                            <a:schemeClr val="tx1"/>
                          </a:solidFill>
                          <a:effectLst/>
                          <a:latin typeface="Trebuchet MS"/>
                        </a:rPr>
                        <a:t>   34</a:t>
                      </a:r>
                      <a:endParaRPr lang="en-US" sz="889" kern="1400" dirty="0">
                        <a:solidFill>
                          <a:schemeClr val="tx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</a:tr>
              <a:tr h="476288"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240"/>
                        </a:spcBef>
                        <a:spcAft>
                          <a:spcPts val="240"/>
                        </a:spcAft>
                      </a:pPr>
                      <a:r>
                        <a:rPr lang="en-US" sz="1100" b="1" kern="1400" dirty="0">
                          <a:solidFill>
                            <a:schemeClr val="bg1"/>
                          </a:solidFill>
                          <a:effectLst/>
                          <a:latin typeface="Arial"/>
                        </a:rPr>
                        <a:t>If you heard someone you know putting males down, you would ask them to stop</a:t>
                      </a:r>
                      <a:endParaRPr lang="en-US" sz="889" kern="1400" dirty="0">
                        <a:solidFill>
                          <a:schemeClr val="bg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D641"/>
                    </a:solidFill>
                  </a:tcPr>
                </a:tc>
                <a:tc>
                  <a:txBody>
                    <a:bodyPr/>
                    <a:lstStyle/>
                    <a:p>
                      <a:pPr marL="182867"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100" b="1" kern="1400" dirty="0">
                          <a:solidFill>
                            <a:schemeClr val="bg1"/>
                          </a:solidFill>
                          <a:effectLst/>
                          <a:latin typeface="Arial"/>
                        </a:rPr>
                        <a:t>56%</a:t>
                      </a:r>
                      <a:endParaRPr lang="en-US" sz="889" kern="1400" dirty="0">
                        <a:solidFill>
                          <a:schemeClr val="bg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D641"/>
                    </a:solidFill>
                  </a:tcPr>
                </a:tc>
                <a:tc>
                  <a:txBody>
                    <a:bodyPr/>
                    <a:lstStyle/>
                    <a:p>
                      <a:pPr marL="45707"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100" b="1" kern="1400" dirty="0">
                          <a:solidFill>
                            <a:schemeClr val="bg1"/>
                          </a:solidFill>
                          <a:effectLst/>
                          <a:latin typeface="Arial"/>
                        </a:rPr>
                        <a:t>34</a:t>
                      </a:r>
                      <a:endParaRPr lang="en-US" sz="889" kern="1400" dirty="0">
                        <a:solidFill>
                          <a:schemeClr val="bg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D641"/>
                    </a:solidFill>
                  </a:tcPr>
                </a:tc>
                <a:tc>
                  <a:txBody>
                    <a:bodyPr/>
                    <a:lstStyle/>
                    <a:p>
                      <a:pPr marL="235572"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100" b="1" kern="1400" dirty="0">
                          <a:solidFill>
                            <a:schemeClr val="bg1"/>
                          </a:solidFill>
                          <a:effectLst/>
                          <a:latin typeface="Arial"/>
                        </a:rPr>
                        <a:t>76%</a:t>
                      </a:r>
                      <a:endParaRPr lang="en-US" sz="889" kern="1400" dirty="0">
                        <a:solidFill>
                          <a:schemeClr val="bg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D641"/>
                    </a:solidFill>
                  </a:tcPr>
                </a:tc>
                <a:tc>
                  <a:txBody>
                    <a:bodyPr/>
                    <a:lstStyle/>
                    <a:p>
                      <a:pPr marL="76200"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100" b="1" kern="1400" dirty="0">
                          <a:solidFill>
                            <a:schemeClr val="bg1"/>
                          </a:solidFill>
                          <a:effectLst/>
                          <a:latin typeface="Trebuchet MS"/>
                        </a:rPr>
                        <a:t>   28</a:t>
                      </a:r>
                      <a:endParaRPr lang="en-US" sz="889" kern="1400" dirty="0">
                        <a:solidFill>
                          <a:schemeClr val="bg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D641"/>
                    </a:solidFill>
                  </a:tcPr>
                </a:tc>
              </a:tr>
              <a:tr h="665645"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240"/>
                        </a:spcBef>
                        <a:spcAft>
                          <a:spcPts val="240"/>
                        </a:spcAft>
                      </a:pPr>
                      <a:r>
                        <a:rPr lang="en-US" sz="110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If you see a guy you know saying something to a female and you know she doesn't like it, you would ask him to stop</a:t>
                      </a:r>
                      <a:endParaRPr lang="en-US" sz="889" kern="1400" dirty="0">
                        <a:solidFill>
                          <a:schemeClr val="tx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90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182867"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10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80%</a:t>
                      </a:r>
                      <a:endParaRPr lang="en-US" sz="889" kern="1400" dirty="0">
                        <a:solidFill>
                          <a:schemeClr val="tx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90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45707"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10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49</a:t>
                      </a:r>
                      <a:endParaRPr lang="en-US" sz="889" kern="1400" dirty="0">
                        <a:solidFill>
                          <a:schemeClr val="tx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90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35572"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10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92%</a:t>
                      </a:r>
                      <a:endParaRPr lang="en-US" sz="889" kern="1400" dirty="0">
                        <a:solidFill>
                          <a:schemeClr val="tx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90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6200"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100" kern="1400" dirty="0">
                          <a:solidFill>
                            <a:schemeClr val="tx1"/>
                          </a:solidFill>
                          <a:effectLst/>
                          <a:latin typeface="Trebuchet MS"/>
                        </a:rPr>
                        <a:t>   34</a:t>
                      </a:r>
                      <a:endParaRPr lang="en-US" sz="889" kern="1400" dirty="0">
                        <a:solidFill>
                          <a:schemeClr val="tx1"/>
                        </a:solidFill>
                        <a:effectLst/>
                        <a:latin typeface="Arial"/>
                      </a:endParaRPr>
                    </a:p>
                  </a:txBody>
                  <a:tcPr marL="36576" marR="36576" marT="36576" marB="36576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90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6" name="Rectangle 1"/>
          <p:cNvSpPr>
            <a:spLocks noChangeArrowheads="1"/>
          </p:cNvSpPr>
          <p:nvPr/>
        </p:nvSpPr>
        <p:spPr bwMode="auto">
          <a:xfrm>
            <a:off x="1905000" y="3527001"/>
            <a:ext cx="519181" cy="30777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0" tIns="0" rIns="0" bIns="0" numCol="1" anchor="ctr" anchorCtr="0" compatLnSpc="1">
            <a:prstTxWarp prst="textNoShape">
              <a:avLst/>
            </a:prstTxWarp>
            <a:spAutoFit/>
          </a:bodyPr>
          <a:lstStyle>
            <a:lvl1pPr fontAlgn="base">
              <a:spcBef>
                <a:spcPct val="0"/>
              </a:spcBef>
              <a:spcAft>
                <a:spcPct val="0"/>
              </a:spcAft>
              <a:tabLst>
                <a:tab pos="166688" algn="l"/>
                <a:tab pos="966788" algn="l"/>
              </a:tabLst>
              <a:defRPr>
                <a:solidFill>
                  <a:schemeClr val="tx1"/>
                </a:solidFill>
                <a:latin typeface="Arial" pitchFamily="34" charset="0"/>
              </a:defRPr>
            </a:lvl1pPr>
            <a:lvl2pPr fontAlgn="base">
              <a:spcBef>
                <a:spcPct val="0"/>
              </a:spcBef>
              <a:spcAft>
                <a:spcPct val="0"/>
              </a:spcAft>
              <a:tabLst>
                <a:tab pos="166688" algn="l"/>
                <a:tab pos="966788" algn="l"/>
              </a:tabLst>
              <a:defRPr>
                <a:solidFill>
                  <a:schemeClr val="tx1"/>
                </a:solidFill>
                <a:latin typeface="Arial" pitchFamily="34" charset="0"/>
              </a:defRPr>
            </a:lvl2pPr>
            <a:lvl3pPr fontAlgn="base">
              <a:spcBef>
                <a:spcPct val="0"/>
              </a:spcBef>
              <a:spcAft>
                <a:spcPct val="0"/>
              </a:spcAft>
              <a:tabLst>
                <a:tab pos="166688" algn="l"/>
                <a:tab pos="966788" algn="l"/>
              </a:tabLst>
              <a:defRPr>
                <a:solidFill>
                  <a:schemeClr val="tx1"/>
                </a:solidFill>
                <a:latin typeface="Arial" pitchFamily="34" charset="0"/>
              </a:defRPr>
            </a:lvl3pPr>
            <a:lvl4pPr fontAlgn="base">
              <a:spcBef>
                <a:spcPct val="0"/>
              </a:spcBef>
              <a:spcAft>
                <a:spcPct val="0"/>
              </a:spcAft>
              <a:tabLst>
                <a:tab pos="166688" algn="l"/>
                <a:tab pos="966788" algn="l"/>
              </a:tabLst>
              <a:defRPr>
                <a:solidFill>
                  <a:schemeClr val="tx1"/>
                </a:solidFill>
                <a:latin typeface="Arial" pitchFamily="34" charset="0"/>
              </a:defRPr>
            </a:lvl4pPr>
            <a:lvl5pPr fontAlgn="base">
              <a:spcBef>
                <a:spcPct val="0"/>
              </a:spcBef>
              <a:spcAft>
                <a:spcPct val="0"/>
              </a:spcAft>
              <a:tabLst>
                <a:tab pos="166688" algn="l"/>
                <a:tab pos="966788" algn="l"/>
              </a:tabLst>
              <a:defRPr>
                <a:solidFill>
                  <a:schemeClr val="tx1"/>
                </a:solidFill>
                <a:latin typeface="Arial" pitchFamily="34" charset="0"/>
              </a:defRPr>
            </a:lvl5pPr>
            <a:lvl6pPr fontAlgn="base">
              <a:spcBef>
                <a:spcPct val="0"/>
              </a:spcBef>
              <a:spcAft>
                <a:spcPct val="0"/>
              </a:spcAft>
              <a:tabLst>
                <a:tab pos="166688" algn="l"/>
                <a:tab pos="966788" algn="l"/>
              </a:tabLst>
              <a:defRPr>
                <a:solidFill>
                  <a:schemeClr val="tx1"/>
                </a:solidFill>
                <a:latin typeface="Arial" pitchFamily="34" charset="0"/>
              </a:defRPr>
            </a:lvl6pPr>
            <a:lvl7pPr fontAlgn="base">
              <a:spcBef>
                <a:spcPct val="0"/>
              </a:spcBef>
              <a:spcAft>
                <a:spcPct val="0"/>
              </a:spcAft>
              <a:tabLst>
                <a:tab pos="166688" algn="l"/>
                <a:tab pos="966788" algn="l"/>
              </a:tabLst>
              <a:defRPr>
                <a:solidFill>
                  <a:schemeClr val="tx1"/>
                </a:solidFill>
                <a:latin typeface="Arial" pitchFamily="34" charset="0"/>
              </a:defRPr>
            </a:lvl7pPr>
            <a:lvl8pPr fontAlgn="base">
              <a:spcBef>
                <a:spcPct val="0"/>
              </a:spcBef>
              <a:spcAft>
                <a:spcPct val="0"/>
              </a:spcAft>
              <a:tabLst>
                <a:tab pos="166688" algn="l"/>
                <a:tab pos="966788" algn="l"/>
              </a:tabLst>
              <a:defRPr>
                <a:solidFill>
                  <a:schemeClr val="tx1"/>
                </a:solidFill>
                <a:latin typeface="Arial" pitchFamily="34" charset="0"/>
              </a:defRPr>
            </a:lvl8pPr>
            <a:lvl9pPr fontAlgn="base">
              <a:spcBef>
                <a:spcPct val="0"/>
              </a:spcBef>
              <a:spcAft>
                <a:spcPct val="0"/>
              </a:spcAft>
              <a:tabLst>
                <a:tab pos="166688" algn="l"/>
                <a:tab pos="966788" algn="l"/>
              </a:tabLs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>
                <a:tab pos="166688" algn="l"/>
                <a:tab pos="966788" algn="l"/>
              </a:tabLst>
            </a:pPr>
            <a:r>
              <a:rPr kumimoji="0" lang="en-US" altLang="en-US" sz="1200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Arial" pitchFamily="34" charset="0"/>
                <a:cs typeface="Arial" pitchFamily="34" charset="0"/>
              </a:rPr>
              <a:t>Table 4</a:t>
            </a:r>
            <a:endParaRPr kumimoji="0" lang="en-US" altLang="en-US" sz="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>
                <a:tab pos="166688" algn="l"/>
                <a:tab pos="966788" algn="l"/>
              </a:tabLst>
            </a:pPr>
            <a:r>
              <a:rPr kumimoji="0" lang="en-US" altLang="en-US" sz="8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Arial" pitchFamily="34" charset="0"/>
              </a:rPr>
              <a:t> </a:t>
            </a:r>
            <a:endParaRPr kumimoji="0" lang="en-US" altLang="en-US" sz="1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830254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57200"/>
            <a:ext cx="7086600" cy="1371600"/>
          </a:xfrm>
        </p:spPr>
        <p:txBody>
          <a:bodyPr/>
          <a:lstStyle/>
          <a:p>
            <a:pPr algn="r"/>
            <a:r>
              <a:rPr lang="en-US" sz="4100" dirty="0" smtClean="0">
                <a:solidFill>
                  <a:schemeClr val="tx1"/>
                </a:solidFill>
              </a:rPr>
              <a:t>Our </a:t>
            </a:r>
            <a:r>
              <a:rPr lang="en-US" sz="4100" dirty="0">
                <a:solidFill>
                  <a:schemeClr val="tx1"/>
                </a:solidFill>
              </a:rPr>
              <a:t>Evaluation Path: </a:t>
            </a:r>
            <a:r>
              <a:rPr lang="en-US" dirty="0">
                <a:solidFill>
                  <a:schemeClr val="tx1"/>
                </a:solidFill>
              </a:rPr>
              <a:t/>
            </a:r>
            <a:br>
              <a:rPr lang="en-US" dirty="0">
                <a:solidFill>
                  <a:schemeClr val="tx1"/>
                </a:solidFill>
              </a:rPr>
            </a:br>
            <a:r>
              <a:rPr lang="en-US" sz="3600" dirty="0" smtClean="0">
                <a:solidFill>
                  <a:schemeClr val="tx1"/>
                </a:solidFill>
              </a:rPr>
              <a:t>Outcome Evaluation</a:t>
            </a:r>
            <a:endParaRPr lang="en-US" sz="3600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90600" y="2057400"/>
            <a:ext cx="7620000" cy="4343400"/>
          </a:xfrm>
        </p:spPr>
        <p:txBody>
          <a:bodyPr/>
          <a:lstStyle/>
          <a:p>
            <a:pPr algn="ctr"/>
            <a:r>
              <a:rPr lang="en-US" sz="3200" b="1" dirty="0" smtClean="0"/>
              <a:t>Qualitative Data</a:t>
            </a:r>
          </a:p>
          <a:p>
            <a:pPr algn="ctr"/>
            <a:endParaRPr lang="en-US" sz="3200" b="1" dirty="0"/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63719235"/>
              </p:ext>
            </p:extLst>
          </p:nvPr>
        </p:nvGraphicFramePr>
        <p:xfrm>
          <a:off x="1752600" y="2590800"/>
          <a:ext cx="6019800" cy="4028560"/>
        </p:xfrm>
        <a:graphic>
          <a:graphicData uri="http://schemas.openxmlformats.org/drawingml/2006/table">
            <a:tbl>
              <a:tblPr/>
              <a:tblGrid>
                <a:gridCol w="966705"/>
                <a:gridCol w="1195795"/>
                <a:gridCol w="1315698"/>
                <a:gridCol w="2541602"/>
              </a:tblGrid>
              <a:tr h="423034">
                <a:tc>
                  <a:txBody>
                    <a:bodyPr/>
                    <a:lstStyle/>
                    <a:p>
                      <a:pPr marR="0" indent="0" algn="ctr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800" b="1" kern="1400" dirty="0">
                          <a:solidFill>
                            <a:srgbClr val="000000"/>
                          </a:solidFill>
                          <a:effectLst/>
                          <a:latin typeface="Arial"/>
                        </a:rPr>
                        <a:t>KABB</a:t>
                      </a:r>
                      <a:endParaRPr lang="en-US" sz="600" kern="1400" dirty="0">
                        <a:solidFill>
                          <a:srgbClr val="000000"/>
                        </a:solidFill>
                        <a:effectLst/>
                        <a:latin typeface="Arial"/>
                      </a:endParaRP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D81"/>
                    </a:solidFill>
                  </a:tcPr>
                </a:tc>
                <a:tc>
                  <a:txBody>
                    <a:bodyPr/>
                    <a:lstStyle/>
                    <a:p>
                      <a:pPr marR="0" indent="0" algn="ctr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800" b="1" kern="1400" dirty="0">
                          <a:solidFill>
                            <a:srgbClr val="000000"/>
                          </a:solidFill>
                          <a:effectLst/>
                          <a:latin typeface="Arial"/>
                        </a:rPr>
                        <a:t>Aims</a:t>
                      </a:r>
                      <a:endParaRPr lang="en-US" sz="600" kern="1400" dirty="0">
                        <a:solidFill>
                          <a:srgbClr val="000000"/>
                        </a:solidFill>
                        <a:effectLst/>
                        <a:latin typeface="Arial"/>
                      </a:endParaRP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D81"/>
                    </a:solidFill>
                  </a:tcPr>
                </a:tc>
                <a:tc>
                  <a:txBody>
                    <a:bodyPr/>
                    <a:lstStyle/>
                    <a:p>
                      <a:pPr marR="0" indent="0" algn="ctr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800" b="1" kern="1400" dirty="0">
                          <a:solidFill>
                            <a:srgbClr val="000000"/>
                          </a:solidFill>
                          <a:effectLst/>
                          <a:latin typeface="Arial"/>
                        </a:rPr>
                        <a:t>Evidence of</a:t>
                      </a:r>
                      <a:endParaRPr lang="en-US" sz="600" kern="1400" dirty="0">
                        <a:solidFill>
                          <a:srgbClr val="000000"/>
                        </a:solidFill>
                        <a:effectLst/>
                        <a:latin typeface="Arial"/>
                      </a:endParaRPr>
                    </a:p>
                    <a:p>
                      <a:pPr marR="0" indent="0" algn="ctr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800" b="1" kern="1400" dirty="0">
                          <a:solidFill>
                            <a:srgbClr val="000000"/>
                          </a:solidFill>
                          <a:effectLst/>
                          <a:latin typeface="Arial"/>
                        </a:rPr>
                        <a:t>Improvement</a:t>
                      </a:r>
                      <a:endParaRPr lang="en-US" sz="600" kern="1400" dirty="0">
                        <a:solidFill>
                          <a:srgbClr val="000000"/>
                        </a:solidFill>
                        <a:effectLst/>
                        <a:latin typeface="Arial"/>
                      </a:endParaRP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D81"/>
                    </a:solidFill>
                  </a:tcPr>
                </a:tc>
                <a:tc>
                  <a:txBody>
                    <a:bodyPr/>
                    <a:lstStyle/>
                    <a:p>
                      <a:pPr marR="0" indent="0" algn="ctr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800" b="1" kern="1400" dirty="0">
                          <a:solidFill>
                            <a:srgbClr val="000000"/>
                          </a:solidFill>
                          <a:effectLst/>
                          <a:latin typeface="Arial"/>
                        </a:rPr>
                        <a:t>Example</a:t>
                      </a:r>
                      <a:endParaRPr lang="en-US" sz="600" kern="1400" dirty="0">
                        <a:solidFill>
                          <a:srgbClr val="000000"/>
                        </a:solidFill>
                        <a:effectLst/>
                        <a:latin typeface="Arial"/>
                      </a:endParaRP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D81"/>
                    </a:solidFill>
                  </a:tcPr>
                </a:tc>
              </a:tr>
              <a:tr h="738438"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Knowledge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Increase knowledge about TDV</a:t>
                      </a:r>
                    </a:p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 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Very Strong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“I know a lot more about abuse.  For example, I learned texting and demanding updates all the time is a form of abuse.”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920660"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Knowledge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Increase knowledge about gender norms</a:t>
                      </a:r>
                    </a:p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 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Moderately strong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“I always thought that I was never going to match up to what a perfect female was, and understanding what a major role that can play in relationships.”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38438"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Attitude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Rejection of unhealthy gender norms</a:t>
                      </a:r>
                    </a:p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 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Evidence was not as strong as expected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“It’s [attitude toward gender roles]  changed completely, I can’t even watch T.V. the same way.”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913230"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Attitude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Desire to do social action to prevent TDV</a:t>
                      </a:r>
                    </a:p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 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Students expressed this desire less as an attitude and more as a behavior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R="0" indent="0" algn="l" rtl="0">
                        <a:lnSpc>
                          <a:spcPct val="119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</a:pPr>
                      <a:r>
                        <a:rPr lang="en-US" sz="1050" kern="1400" dirty="0">
                          <a:solidFill>
                            <a:schemeClr val="tx1"/>
                          </a:solidFill>
                          <a:effectLst/>
                          <a:latin typeface="Arial"/>
                        </a:rPr>
                        <a:t>One young man really enjoyed the YAC’s first middle school presentation and now wants to be a social worker because he thought he could really help people.</a:t>
                      </a:r>
                    </a:p>
                  </a:txBody>
                  <a:tcPr marL="23936" marR="23936" marT="23936" marB="23936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6" name="Rectangle 1"/>
          <p:cNvSpPr>
            <a:spLocks noChangeArrowheads="1"/>
          </p:cNvSpPr>
          <p:nvPr/>
        </p:nvSpPr>
        <p:spPr bwMode="auto">
          <a:xfrm>
            <a:off x="2782888" y="1665644"/>
            <a:ext cx="28854" cy="12311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0" tIns="0" rIns="0" bIns="0" numCol="1" anchor="ctr" anchorCtr="0" compatLnSpc="1">
            <a:prstTxWarp prst="textNoShape">
              <a:avLst/>
            </a:prstTxWarp>
            <a:spAutoFit/>
          </a:bodyPr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1pPr>
            <a:lvl2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2pPr>
            <a:lvl3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3pPr>
            <a:lvl4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4pPr>
            <a:lvl5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5pPr>
            <a:lvl6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8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Arial" pitchFamily="34" charset="0"/>
              </a:rPr>
              <a:t> </a:t>
            </a:r>
            <a:endParaRPr kumimoji="0" lang="en-US" altLang="en-US" sz="1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667488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57200"/>
            <a:ext cx="7086600" cy="1371600"/>
          </a:xfrm>
        </p:spPr>
        <p:txBody>
          <a:bodyPr/>
          <a:lstStyle/>
          <a:p>
            <a:pPr algn="r"/>
            <a:r>
              <a:rPr lang="en-US" sz="4100" dirty="0" smtClean="0">
                <a:solidFill>
                  <a:schemeClr val="tx1"/>
                </a:solidFill>
              </a:rPr>
              <a:t>Our </a:t>
            </a:r>
            <a:r>
              <a:rPr lang="en-US" sz="4100" dirty="0">
                <a:solidFill>
                  <a:schemeClr val="tx1"/>
                </a:solidFill>
              </a:rPr>
              <a:t>Evaluation Path: </a:t>
            </a:r>
            <a:r>
              <a:rPr lang="en-US" dirty="0">
                <a:solidFill>
                  <a:schemeClr val="tx1"/>
                </a:solidFill>
              </a:rPr>
              <a:t/>
            </a:r>
            <a:br>
              <a:rPr lang="en-US" dirty="0">
                <a:solidFill>
                  <a:schemeClr val="tx1"/>
                </a:solidFill>
              </a:rPr>
            </a:br>
            <a:r>
              <a:rPr lang="en-US" sz="3600" dirty="0" smtClean="0">
                <a:solidFill>
                  <a:schemeClr val="tx1"/>
                </a:solidFill>
              </a:rPr>
              <a:t>Observations</a:t>
            </a:r>
            <a:endParaRPr lang="en-US" sz="3600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62000" y="2209800"/>
            <a:ext cx="7696200" cy="3886200"/>
          </a:xfrm>
        </p:spPr>
        <p:txBody>
          <a:bodyPr>
            <a:normAutofit/>
          </a:bodyPr>
          <a:lstStyle/>
          <a:p>
            <a:pPr algn="ctr"/>
            <a:r>
              <a:rPr lang="en-US" sz="3200" b="1" dirty="0" smtClean="0"/>
              <a:t>A Challenge:</a:t>
            </a:r>
          </a:p>
          <a:p>
            <a:pPr algn="ctr"/>
            <a:endParaRPr lang="en-US" sz="800" b="1" dirty="0" smtClean="0"/>
          </a:p>
          <a:p>
            <a:pPr algn="ctr"/>
            <a:r>
              <a:rPr lang="en-US" sz="2800" dirty="0" smtClean="0"/>
              <a:t>Our program focused on preventing violence, so how to measure change in students who were already against violence?</a:t>
            </a:r>
          </a:p>
          <a:p>
            <a:pPr algn="ctr"/>
            <a:endParaRPr lang="en-US" sz="1100" dirty="0" smtClean="0"/>
          </a:p>
          <a:p>
            <a:pPr algn="ctr"/>
            <a:r>
              <a:rPr lang="en-US" sz="3200" b="1" dirty="0" smtClean="0"/>
              <a:t>One Answer:</a:t>
            </a:r>
          </a:p>
          <a:p>
            <a:pPr algn="ctr"/>
            <a:r>
              <a:rPr lang="en-US" sz="2800" dirty="0" smtClean="0"/>
              <a:t>Looking at what changes there were between pre- and posttests</a:t>
            </a:r>
          </a:p>
          <a:p>
            <a:pPr algn="ctr"/>
            <a:endParaRPr lang="en-US" sz="2800" dirty="0" smtClean="0"/>
          </a:p>
          <a:p>
            <a:pPr algn="ctr"/>
            <a:endParaRPr lang="en-US" sz="2800" dirty="0"/>
          </a:p>
          <a:p>
            <a:pPr algn="ctr"/>
            <a:endParaRPr lang="en-US" sz="2800" dirty="0" smtClean="0"/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0198416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001000" cy="1143000"/>
          </a:xfrm>
        </p:spPr>
        <p:txBody>
          <a:bodyPr>
            <a:normAutofit fontScale="90000"/>
          </a:bodyPr>
          <a:lstStyle/>
          <a:p>
            <a:pPr algn="r"/>
            <a:r>
              <a:rPr lang="en-US" sz="4600" dirty="0" smtClean="0">
                <a:solidFill>
                  <a:schemeClr val="tx1"/>
                </a:solidFill>
              </a:rPr>
              <a:t>Our Evaluation Path:</a:t>
            </a:r>
            <a:br>
              <a:rPr lang="en-US" sz="4600" dirty="0" smtClean="0">
                <a:solidFill>
                  <a:schemeClr val="tx1"/>
                </a:solidFill>
              </a:rPr>
            </a:br>
            <a:r>
              <a:rPr lang="en-US" dirty="0" smtClean="0">
                <a:solidFill>
                  <a:schemeClr val="tx1"/>
                </a:solidFill>
              </a:rPr>
              <a:t>Observations</a:t>
            </a: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2362200"/>
            <a:ext cx="8001000" cy="3886200"/>
          </a:xfrm>
        </p:spPr>
        <p:txBody>
          <a:bodyPr/>
          <a:lstStyle/>
          <a:p>
            <a:pPr marL="137160" indent="0" algn="ctr">
              <a:buNone/>
            </a:pPr>
            <a:endParaRPr lang="en-US" dirty="0">
              <a:latin typeface="Candara" pitchFamily="34" charset="0"/>
            </a:endParaRPr>
          </a:p>
          <a:p>
            <a:endParaRPr lang="en-US" dirty="0">
              <a:latin typeface="Candara" pitchFamily="34" charset="0"/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ectangle 4"/>
          <p:cNvSpPr/>
          <p:nvPr/>
        </p:nvSpPr>
        <p:spPr>
          <a:xfrm>
            <a:off x="838200" y="2362200"/>
            <a:ext cx="7391400" cy="40934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200" b="1" dirty="0" smtClean="0"/>
              <a:t>A </a:t>
            </a:r>
            <a:r>
              <a:rPr lang="en-US" sz="3200" b="1" dirty="0"/>
              <a:t>S</a:t>
            </a:r>
            <a:r>
              <a:rPr lang="en-US" sz="3200" b="1" dirty="0" smtClean="0"/>
              <a:t>econd Answer:</a:t>
            </a:r>
            <a:endParaRPr lang="en-US" sz="3200" b="1" dirty="0"/>
          </a:p>
          <a:p>
            <a:pPr algn="ctr"/>
            <a:endParaRPr lang="en-US" sz="800" b="1" dirty="0"/>
          </a:p>
          <a:p>
            <a:pPr algn="ctr"/>
            <a:r>
              <a:rPr lang="en-US" sz="2800" dirty="0"/>
              <a:t>We were measuring students</a:t>
            </a:r>
            <a:r>
              <a:rPr lang="en-US" sz="2800" dirty="0" smtClean="0"/>
              <a:t>’ knowledge </a:t>
            </a:r>
            <a:r>
              <a:rPr lang="en-US" sz="2800" dirty="0"/>
              <a:t>and attitudes, but </a:t>
            </a:r>
            <a:r>
              <a:rPr lang="en-US" sz="2800" dirty="0" smtClean="0"/>
              <a:t>not really their </a:t>
            </a:r>
            <a:r>
              <a:rPr lang="en-US" sz="2800" u="sng" dirty="0" smtClean="0"/>
              <a:t>behaviors</a:t>
            </a:r>
            <a:r>
              <a:rPr lang="en-US" sz="2800" dirty="0" smtClean="0"/>
              <a:t>.</a:t>
            </a:r>
          </a:p>
          <a:p>
            <a:pPr algn="ctr"/>
            <a:endParaRPr lang="en-US" sz="1600" dirty="0" smtClean="0"/>
          </a:p>
          <a:p>
            <a:pPr algn="ctr"/>
            <a:endParaRPr lang="en-US" sz="800" dirty="0" smtClean="0"/>
          </a:p>
          <a:p>
            <a:pPr algn="ctr"/>
            <a:r>
              <a:rPr lang="en-US" sz="2800" dirty="0" smtClean="0"/>
              <a:t>Result: we revised </a:t>
            </a:r>
            <a:r>
              <a:rPr lang="en-US" sz="2800" dirty="0"/>
              <a:t>our pre- and </a:t>
            </a:r>
            <a:r>
              <a:rPr lang="en-US" sz="2800" dirty="0" smtClean="0"/>
              <a:t>posttests to ask about behaviors, plus looked for data through our </a:t>
            </a:r>
            <a:r>
              <a:rPr lang="en-US" sz="2800" dirty="0"/>
              <a:t>observations and </a:t>
            </a:r>
            <a:endParaRPr lang="en-US" sz="2800" dirty="0" smtClean="0"/>
          </a:p>
          <a:p>
            <a:pPr algn="ctr"/>
            <a:r>
              <a:rPr lang="en-US" sz="2800" dirty="0" smtClean="0"/>
              <a:t>student </a:t>
            </a:r>
            <a:r>
              <a:rPr lang="en-US" sz="2800" dirty="0"/>
              <a:t>comments.</a:t>
            </a:r>
          </a:p>
          <a:p>
            <a:pPr algn="ctr"/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11032229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001000" cy="1143000"/>
          </a:xfrm>
        </p:spPr>
        <p:txBody>
          <a:bodyPr>
            <a:normAutofit fontScale="90000"/>
          </a:bodyPr>
          <a:lstStyle/>
          <a:p>
            <a:pPr algn="r"/>
            <a:r>
              <a:rPr lang="en-US" sz="4600" dirty="0" smtClean="0">
                <a:solidFill>
                  <a:schemeClr val="tx1"/>
                </a:solidFill>
              </a:rPr>
              <a:t>Our Evaluation Path:</a:t>
            </a:r>
            <a:br>
              <a:rPr lang="en-US" sz="4600" dirty="0" smtClean="0">
                <a:solidFill>
                  <a:schemeClr val="tx1"/>
                </a:solidFill>
              </a:rPr>
            </a:br>
            <a:r>
              <a:rPr lang="en-US" dirty="0" smtClean="0">
                <a:solidFill>
                  <a:schemeClr val="tx1"/>
                </a:solidFill>
              </a:rPr>
              <a:t>Observations</a:t>
            </a: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2362200"/>
            <a:ext cx="8001000" cy="3886200"/>
          </a:xfrm>
        </p:spPr>
        <p:txBody>
          <a:bodyPr/>
          <a:lstStyle/>
          <a:p>
            <a:pPr marL="137160" indent="0" algn="ctr">
              <a:buNone/>
            </a:pPr>
            <a:endParaRPr lang="en-US" dirty="0">
              <a:latin typeface="Candara" pitchFamily="34" charset="0"/>
            </a:endParaRPr>
          </a:p>
          <a:p>
            <a:endParaRPr lang="en-US" dirty="0">
              <a:latin typeface="Candara" pitchFamily="34" charset="0"/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ectangle 4"/>
          <p:cNvSpPr/>
          <p:nvPr/>
        </p:nvSpPr>
        <p:spPr>
          <a:xfrm>
            <a:off x="990600" y="2362200"/>
            <a:ext cx="7086600" cy="32624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200" b="1" dirty="0" smtClean="0"/>
              <a:t>Using Our Evaluation Results</a:t>
            </a:r>
          </a:p>
          <a:p>
            <a:pPr algn="ctr"/>
            <a:endParaRPr lang="en-US" sz="800" b="1" dirty="0"/>
          </a:p>
          <a:p>
            <a:pPr algn="ctr"/>
            <a:endParaRPr lang="en-US" sz="800" b="1" dirty="0"/>
          </a:p>
          <a:p>
            <a:pPr algn="ctr"/>
            <a:r>
              <a:rPr lang="en-US" sz="2800" dirty="0" smtClean="0"/>
              <a:t>Pre-tests showed us where students seemed to need more work.</a:t>
            </a:r>
          </a:p>
          <a:p>
            <a:pPr algn="ctr"/>
            <a:endParaRPr lang="en-US" dirty="0" smtClean="0"/>
          </a:p>
          <a:p>
            <a:pPr algn="ctr"/>
            <a:r>
              <a:rPr lang="en-US" sz="2800" dirty="0" smtClean="0"/>
              <a:t>Posttests (and other tools) then showed us if there were changes in beliefs, attitudes and behaviors.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1351496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001000" cy="1143000"/>
          </a:xfrm>
        </p:spPr>
        <p:txBody>
          <a:bodyPr>
            <a:normAutofit fontScale="90000"/>
          </a:bodyPr>
          <a:lstStyle/>
          <a:p>
            <a:pPr algn="r"/>
            <a:r>
              <a:rPr lang="en-US" sz="4600" dirty="0" smtClean="0">
                <a:solidFill>
                  <a:schemeClr val="tx1"/>
                </a:solidFill>
              </a:rPr>
              <a:t>Our Evaluation Path:</a:t>
            </a:r>
            <a:br>
              <a:rPr lang="en-US" sz="4600" dirty="0" smtClean="0">
                <a:solidFill>
                  <a:schemeClr val="tx1"/>
                </a:solidFill>
              </a:rPr>
            </a:br>
            <a:r>
              <a:rPr lang="en-US" dirty="0" smtClean="0">
                <a:solidFill>
                  <a:schemeClr val="tx1"/>
                </a:solidFill>
              </a:rPr>
              <a:t>Observations</a:t>
            </a: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2362200"/>
            <a:ext cx="8001000" cy="3886200"/>
          </a:xfrm>
        </p:spPr>
        <p:txBody>
          <a:bodyPr/>
          <a:lstStyle/>
          <a:p>
            <a:pPr marL="137160" indent="0" algn="ctr">
              <a:buNone/>
            </a:pPr>
            <a:endParaRPr lang="en-US" dirty="0">
              <a:latin typeface="Candara" pitchFamily="34" charset="0"/>
            </a:endParaRPr>
          </a:p>
          <a:p>
            <a:endParaRPr lang="en-US" dirty="0">
              <a:latin typeface="Candara" pitchFamily="34" charset="0"/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ectangle 4"/>
          <p:cNvSpPr/>
          <p:nvPr/>
        </p:nvSpPr>
        <p:spPr>
          <a:xfrm>
            <a:off x="990600" y="2362200"/>
            <a:ext cx="7086600" cy="36933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200" b="1" dirty="0" smtClean="0"/>
              <a:t>Using Our Evaluation Results</a:t>
            </a:r>
          </a:p>
          <a:p>
            <a:pPr algn="ctr"/>
            <a:endParaRPr lang="en-US" sz="800" b="1" dirty="0"/>
          </a:p>
          <a:p>
            <a:pPr algn="ctr"/>
            <a:endParaRPr lang="en-US" sz="800" b="1" dirty="0"/>
          </a:p>
          <a:p>
            <a:pPr algn="ctr"/>
            <a:r>
              <a:rPr lang="en-US" sz="2800" dirty="0" smtClean="0"/>
              <a:t>When results were not what we hoped for we had to figure out what was wrong:  curriculum, evaluation question, </a:t>
            </a:r>
          </a:p>
          <a:p>
            <a:pPr algn="ctr"/>
            <a:r>
              <a:rPr lang="en-US" sz="2800" dirty="0" smtClean="0"/>
              <a:t>our thinking?</a:t>
            </a:r>
          </a:p>
          <a:p>
            <a:pPr algn="ctr"/>
            <a:endParaRPr lang="en-US" sz="2800" dirty="0"/>
          </a:p>
          <a:p>
            <a:pPr algn="ctr"/>
            <a:r>
              <a:rPr lang="en-US" sz="2800" dirty="0" smtClean="0"/>
              <a:t>Example:  Music with violent lyrics</a:t>
            </a:r>
          </a:p>
          <a:p>
            <a:pPr algn="ctr"/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25470227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001000" cy="1143000"/>
          </a:xfrm>
        </p:spPr>
        <p:txBody>
          <a:bodyPr>
            <a:normAutofit fontScale="90000"/>
          </a:bodyPr>
          <a:lstStyle/>
          <a:p>
            <a:pPr algn="r"/>
            <a:r>
              <a:rPr lang="en-US" sz="4600" dirty="0" smtClean="0">
                <a:solidFill>
                  <a:schemeClr val="tx1"/>
                </a:solidFill>
              </a:rPr>
              <a:t>Our Evaluation Path:</a:t>
            </a:r>
            <a:br>
              <a:rPr lang="en-US" sz="4600" dirty="0" smtClean="0">
                <a:solidFill>
                  <a:schemeClr val="tx1"/>
                </a:solidFill>
              </a:rPr>
            </a:br>
            <a:r>
              <a:rPr lang="en-US" dirty="0" smtClean="0">
                <a:solidFill>
                  <a:schemeClr val="tx1"/>
                </a:solidFill>
              </a:rPr>
              <a:t>Observations</a:t>
            </a: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2362200"/>
            <a:ext cx="8001000" cy="3886200"/>
          </a:xfrm>
        </p:spPr>
        <p:txBody>
          <a:bodyPr/>
          <a:lstStyle/>
          <a:p>
            <a:pPr marL="137160" indent="0" algn="ctr">
              <a:buNone/>
            </a:pPr>
            <a:endParaRPr lang="en-US" dirty="0">
              <a:latin typeface="Candara" pitchFamily="34" charset="0"/>
            </a:endParaRPr>
          </a:p>
          <a:p>
            <a:endParaRPr lang="en-US" dirty="0">
              <a:latin typeface="Candara" pitchFamily="34" charset="0"/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194914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ectangle 4"/>
          <p:cNvSpPr/>
          <p:nvPr/>
        </p:nvSpPr>
        <p:spPr>
          <a:xfrm>
            <a:off x="990600" y="2362200"/>
            <a:ext cx="7086600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200" b="1" dirty="0" smtClean="0"/>
              <a:t>Conclusion</a:t>
            </a:r>
          </a:p>
          <a:p>
            <a:pPr algn="ctr"/>
            <a:endParaRPr lang="en-US" sz="800" b="1" dirty="0"/>
          </a:p>
          <a:p>
            <a:pPr algn="ctr"/>
            <a:endParaRPr lang="en-US" sz="800" b="1" dirty="0"/>
          </a:p>
          <a:p>
            <a:pPr algn="ctr"/>
            <a:r>
              <a:rPr lang="en-US" sz="2800" dirty="0" smtClean="0"/>
              <a:t>Evaluation is challenging</a:t>
            </a:r>
          </a:p>
          <a:p>
            <a:pPr algn="ctr"/>
            <a:endParaRPr lang="en-US" dirty="0" smtClean="0"/>
          </a:p>
          <a:p>
            <a:pPr algn="ctr"/>
            <a:r>
              <a:rPr lang="en-US" sz="2800" dirty="0" smtClean="0"/>
              <a:t>Evaluation is scary</a:t>
            </a:r>
          </a:p>
          <a:p>
            <a:pPr algn="ctr"/>
            <a:endParaRPr lang="en-US" dirty="0" smtClean="0"/>
          </a:p>
          <a:p>
            <a:pPr algn="ctr"/>
            <a:r>
              <a:rPr lang="en-US" sz="2800" dirty="0" smtClean="0"/>
              <a:t>Evaluation (doing it </a:t>
            </a:r>
            <a:r>
              <a:rPr lang="en-US" sz="2800" u="sng" dirty="0" smtClean="0"/>
              <a:t>and</a:t>
            </a:r>
            <a:r>
              <a:rPr lang="en-US" sz="2800" dirty="0" smtClean="0"/>
              <a:t> using it) </a:t>
            </a:r>
          </a:p>
          <a:p>
            <a:pPr algn="ctr"/>
            <a:r>
              <a:rPr lang="en-US" sz="2800" dirty="0" smtClean="0"/>
              <a:t>can give us more effective programs </a:t>
            </a:r>
          </a:p>
          <a:p>
            <a:pPr algn="ctr"/>
            <a:r>
              <a:rPr lang="en-US" sz="2800" dirty="0" smtClean="0"/>
              <a:t>and help us reach our goals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41627314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pex">
  <a:themeElements>
    <a:clrScheme name="Clarity">
      <a:dk1>
        <a:srgbClr val="292934"/>
      </a:dk1>
      <a:lt1>
        <a:srgbClr val="FFFFFF"/>
      </a:lt1>
      <a:dk2>
        <a:srgbClr val="D2533C"/>
      </a:dk2>
      <a:lt2>
        <a:srgbClr val="F3F2DC"/>
      </a:lt2>
      <a:accent1>
        <a:srgbClr val="93A299"/>
      </a:accent1>
      <a:accent2>
        <a:srgbClr val="AD8F67"/>
      </a:accent2>
      <a:accent3>
        <a:srgbClr val="726056"/>
      </a:accent3>
      <a:accent4>
        <a:srgbClr val="4C5A6A"/>
      </a:accent4>
      <a:accent5>
        <a:srgbClr val="808DA0"/>
      </a:accent5>
      <a:accent6>
        <a:srgbClr val="79463D"/>
      </a:accent6>
      <a:hlink>
        <a:srgbClr val="0000FF"/>
      </a:hlink>
      <a:folHlink>
        <a:srgbClr val="800080"/>
      </a:folHlink>
    </a:clrScheme>
    <a:fontScheme name="Apex">
      <a:majorFont>
        <a:latin typeface="Lucida Sans"/>
        <a:ea typeface=""/>
        <a:cs typeface=""/>
        <a:font script="Grek" typeface="Arial"/>
        <a:font script="Cyrl" typeface="Arial"/>
        <a:font script="Jpan" typeface="HG丸ｺﾞｼｯｸM-PRO"/>
        <a:font script="Hang" typeface="휴먼옛체"/>
        <a:font script="Hans" typeface="黑体"/>
        <a:font script="Hant" typeface="微軟正黑體"/>
        <a:font script="Arab" typeface="Tahoma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Book Antiqua"/>
        <a:ea typeface=""/>
        <a:cs typeface=""/>
        <a:font script="Grek" typeface="Times New Roman"/>
        <a:font script="Cyrl" typeface="Times New Roman"/>
        <a:font script="Jpan" typeface="HG明朝B"/>
        <a:font script="Hang" typeface="돋움"/>
        <a:font script="Hans" typeface="宋体"/>
        <a:font script="Hant" typeface="新細明體"/>
        <a:font script="Arab" typeface="Times New Roman"/>
        <a:font script="Hebr" typeface="David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Apex">
      <a:fillStyleLst>
        <a:solidFill>
          <a:schemeClr val="phClr"/>
        </a:solidFill>
        <a:gradFill rotWithShape="1">
          <a:gsLst>
            <a:gs pos="20000">
              <a:schemeClr val="phClr">
                <a:tint val="9000"/>
              </a:schemeClr>
            </a:gs>
            <a:gs pos="100000">
              <a:schemeClr val="phClr">
                <a:tint val="70000"/>
                <a:satMod val="100000"/>
              </a:schemeClr>
            </a:gs>
          </a:gsLst>
          <a:path path="circle">
            <a:fillToRect l="-15000" t="-15000" r="115000" b="115000"/>
          </a:path>
        </a:gradFill>
        <a:gradFill rotWithShape="1">
          <a:gsLst>
            <a:gs pos="0">
              <a:schemeClr val="phClr">
                <a:shade val="60000"/>
              </a:schemeClr>
            </a:gs>
            <a:gs pos="33000">
              <a:schemeClr val="phClr">
                <a:tint val="86500"/>
              </a:schemeClr>
            </a:gs>
            <a:gs pos="46750">
              <a:schemeClr val="phClr">
                <a:tint val="71000"/>
                <a:satMod val="112000"/>
              </a:schemeClr>
            </a:gs>
            <a:gs pos="53000">
              <a:schemeClr val="phClr">
                <a:tint val="71000"/>
                <a:satMod val="112000"/>
              </a:schemeClr>
            </a:gs>
            <a:gs pos="68000">
              <a:schemeClr val="phClr">
                <a:tint val="86000"/>
              </a:schemeClr>
            </a:gs>
            <a:gs pos="100000">
              <a:schemeClr val="phClr">
                <a:shade val="60000"/>
              </a:schemeClr>
            </a:gs>
          </a:gsLst>
          <a:lin ang="8350000" scaled="1"/>
        </a:gradFill>
      </a:fillStyleLst>
      <a:lnStyleLst>
        <a:ln w="9525" cap="flat" cmpd="sng" algn="ctr">
          <a:solidFill>
            <a:schemeClr val="phClr">
              <a:shade val="48000"/>
              <a:satMod val="11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130000" dist="101600" dir="2700000" algn="tl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  <a:scene3d>
            <a:camera prst="orthographicFront" fov="0">
              <a:rot lat="0" lon="0" rev="0"/>
            </a:camera>
            <a:lightRig rig="soft" dir="tl">
              <a:rot lat="0" lon="0" rev="20100000"/>
            </a:lightRig>
          </a:scene3d>
          <a:sp3d>
            <a:bevelT w="50800"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180000"/>
              </a:schemeClr>
            </a:gs>
            <a:gs pos="100000">
              <a:schemeClr val="phClr">
                <a:shade val="45000"/>
                <a:satMod val="120000"/>
              </a:schemeClr>
            </a:gs>
          </a:gsLst>
          <a:path path="circle">
            <a:fillToRect r="10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3000"/>
                <a:satMod val="110000"/>
              </a:schemeClr>
              <a:schemeClr val="phClr">
                <a:tint val="60000"/>
                <a:satMod val="425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Apex</Template>
  <TotalTime>1183</TotalTime>
  <Words>819</Words>
  <Application>Microsoft Office PowerPoint</Application>
  <PresentationFormat>On-screen Show (4:3)</PresentationFormat>
  <Paragraphs>206</Paragraphs>
  <Slides>25</Slides>
  <Notes>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26" baseType="lpstr">
      <vt:lpstr>Apex</vt:lpstr>
      <vt:lpstr>Family Support Center Chippewa Falls, WI</vt:lpstr>
      <vt:lpstr>Our Evaluation Journey</vt:lpstr>
      <vt:lpstr>2003: We were awarded the  DELTA Grant and charged with preventing  Intimate Partner Violence</vt:lpstr>
      <vt:lpstr>What Helped Us:</vt:lpstr>
      <vt:lpstr> Youth  Action Committee  </vt:lpstr>
      <vt:lpstr>“Mature” YAC</vt:lpstr>
      <vt:lpstr>Our Evaluation Path: Early Tips</vt:lpstr>
      <vt:lpstr>PowerPoint Presentation</vt:lpstr>
      <vt:lpstr>PowerPoint Presentation</vt:lpstr>
      <vt:lpstr>PowerPoint Presentation</vt:lpstr>
      <vt:lpstr>Our Evaluation Path:  Process Evaluation</vt:lpstr>
      <vt:lpstr>Our Evaluation Path:  Process Evaluation</vt:lpstr>
      <vt:lpstr>PowerPoint Presentation</vt:lpstr>
      <vt:lpstr>Our Evaluation Path:  Process Evaluation</vt:lpstr>
      <vt:lpstr>Our Evaluation Path:  Outcome Evaluation</vt:lpstr>
      <vt:lpstr>Our Evaluation Path:  Outcome Evaluation</vt:lpstr>
      <vt:lpstr>Our Evaluation Path:  Outcome Evaluation</vt:lpstr>
      <vt:lpstr>Our Evaluation Path:  Outcome Evaluation</vt:lpstr>
      <vt:lpstr>Our Evaluation Path:  Outcome Evaluation</vt:lpstr>
      <vt:lpstr>Our Evaluation Path:  Outcome Evaluation</vt:lpstr>
      <vt:lpstr>Our Evaluation Path:  Observations</vt:lpstr>
      <vt:lpstr>Our Evaluation Path: Observations</vt:lpstr>
      <vt:lpstr>Our Evaluation Path: Observations</vt:lpstr>
      <vt:lpstr>Our Evaluation Path: Observations</vt:lpstr>
      <vt:lpstr>Our Evaluation Path: Observations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Family Support Center Chippewa Falls, WI</dc:title>
  <dc:creator>Denise Kervin</dc:creator>
  <cp:lastModifiedBy>Rose Hennessy</cp:lastModifiedBy>
  <cp:revision>108</cp:revision>
  <dcterms:created xsi:type="dcterms:W3CDTF">2013-07-19T14:22:44Z</dcterms:created>
  <dcterms:modified xsi:type="dcterms:W3CDTF">2014-01-02T18:53:36Z</dcterms:modified>
</cp:coreProperties>
</file>